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9BFDA-8A49-4BE7-AA53-B58ACAF40BAD}" type="datetimeFigureOut">
              <a:rPr lang="es-VE" smtClean="0"/>
              <a:t>04/06/2014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64C3A-F54F-4FBF-9F01-2472D4FE7FB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007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4C3A-F54F-4FBF-9F01-2472D4FE7FB5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781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L1353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E8EF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2130425"/>
            <a:ext cx="7772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800"/>
            </a:lvl1pPr>
          </a:lstStyle>
          <a:p>
            <a:pPr lvl="0"/>
            <a:r>
              <a:rPr lang="es-ES" altLang="es-VE" noProof="0" smtClean="0"/>
              <a:t>Haga clic para modificar el estilo de título del patrón</a:t>
            </a:r>
            <a:endParaRPr lang="en-GB" altLang="es-V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813" y="3187700"/>
            <a:ext cx="6400800" cy="5508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altLang="es-VE" noProof="0" smtClean="0"/>
              <a:t>Haga clic para modificar el estilo de subtítulo del patrón</a:t>
            </a:r>
            <a:endParaRPr lang="en-GB" altLang="es-VE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s-V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s-V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D4A194-B310-4FCB-B505-7C437A388B98}" type="slidenum">
              <a:rPr lang="en-GB" altLang="es-VE"/>
              <a:pPr/>
              <a:t>‹Nº›</a:t>
            </a:fld>
            <a:endParaRPr lang="en-GB" alt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E49A-9DA0-4619-99AD-45868D446E32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112348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"/>
            <a:ext cx="2057400" cy="6107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019800" cy="6107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457F2-8EE6-463F-BBAC-BF8B070ABA9B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31626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6925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908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976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182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29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2690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8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4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5873-8B7B-4626-B536-A632FDD2FAD0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492860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566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8979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2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2CA2C-4755-42D1-BED9-4D5920BDB3E5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306741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680B-7306-412A-903E-B61710237AA9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355470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AE438-6871-4BFD-9D73-5903452FEBDA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2611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4495-BFE3-4C88-AF66-E1F389C2F6F4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30668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F5749-18F7-447E-B0CD-F721E3CB1658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41605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80BEE-D0B1-45B1-BE2D-C8D278432570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43396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88E74-91F1-49F6-929A-DEE78006BE62}" type="slidenum">
              <a:rPr lang="en-GB" altLang="es-VE"/>
              <a:pPr/>
              <a:t>‹Nº›</a:t>
            </a:fld>
            <a:endParaRPr lang="en-GB" altLang="es-VE"/>
          </a:p>
        </p:txBody>
      </p:sp>
    </p:spTree>
    <p:extLst>
      <p:ext uri="{BB962C8B-B14F-4D97-AF65-F5344CB8AC3E}">
        <p14:creationId xmlns:p14="http://schemas.microsoft.com/office/powerpoint/2010/main" val="8338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L13531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19050"/>
            <a:ext cx="6940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  <a:endParaRPr lang="en-GB" altLang="es-V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  <a:endParaRPr lang="en-GB" altLang="es-V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s-V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2BEE87-B175-494E-9AE7-8BCDE5052284}" type="slidenum">
              <a:rPr lang="en-GB" altLang="es-VE"/>
              <a:pPr/>
              <a:t>‹Nº›</a:t>
            </a:fld>
            <a:endParaRPr lang="en-GB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VE" altLang="es-VE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s-VE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8196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s-VE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8201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s-VE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8202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s-VE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8203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s-VE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altLang="es-VE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altLang="es-VE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altLang="es-VE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altLang="es-VE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ntitled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3338"/>
            <a:ext cx="1933576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ntitled-24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5805488"/>
            <a:ext cx="935037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55576" y="1196752"/>
            <a:ext cx="7848872" cy="39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4400" b="1" kern="0" dirty="0" smtClean="0"/>
              <a:t>«LAS POLÍTICAS EDUCATIVAS DEL ESTADO </a:t>
            </a:r>
            <a:br>
              <a:rPr lang="es-ES" sz="4400" b="1" kern="0" dirty="0" smtClean="0"/>
            </a:br>
            <a:r>
              <a:rPr lang="es-ES" sz="4400" b="1" kern="0" dirty="0" smtClean="0"/>
              <a:t>Y SU MARCO REGULATORIO EN LA GESTIÓN DE LAS OBRAS.</a:t>
            </a:r>
            <a:endParaRPr lang="es-ES_tradnl" sz="4400" b="1" kern="0" dirty="0">
              <a:latin typeface="Corbel"/>
            </a:endParaRPr>
          </a:p>
        </p:txBody>
      </p:sp>
      <p:pic>
        <p:nvPicPr>
          <p:cNvPr id="5" name="Picture 1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5496" y="548680"/>
            <a:ext cx="4608512" cy="53609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8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El Estado en la Ley de Presupuesto para el ejercicio Fiscal 2014, otorga bajo modalidad de subsidio, mediante Convenio AVEC-MPPE, el subsidio como complemento para cubrir el déficit en el pago de personal directivo docente, docente de aula, administrativo y obrero de las instituciones "PARTICIPANTES"</a:t>
            </a:r>
          </a:p>
        </p:txBody>
      </p:sp>
      <p:sp>
        <p:nvSpPr>
          <p:cNvPr id="9" name="Rectangle 20"/>
          <p:cNvSpPr/>
          <p:nvPr/>
        </p:nvSpPr>
        <p:spPr>
          <a:xfrm>
            <a:off x="5148064" y="548680"/>
            <a:ext cx="3797424" cy="6120680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reflection blurRad="76200" stA="50000" endPos="2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Deja por fuera las instituciones…..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0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Reafirma cada vez más el Estado Docente.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0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"LOS SIGNATARIOS", establecerán y/o determinarán en forma conjunta cualquier aumento de la cobertura de instituciones   PARTICIPANTES" y el número de estudiantes beneficiarios del presente convenio</a:t>
            </a:r>
            <a:endParaRPr lang="es-VE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Left-Right Arrow 24"/>
          <p:cNvSpPr/>
          <p:nvPr/>
        </p:nvSpPr>
        <p:spPr>
          <a:xfrm>
            <a:off x="4139952" y="2899792"/>
            <a:ext cx="838200" cy="457200"/>
          </a:xfrm>
          <a:prstGeom prst="leftRightArrow">
            <a:avLst/>
          </a:prstGeom>
          <a:solidFill>
            <a:schemeClr val="bg2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129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SUBSIDIO</a:t>
            </a:r>
            <a:endParaRPr lang="es-VE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424815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399645" y="188639"/>
            <a:ext cx="3952142" cy="50405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008112" rIns="152400" bIns="10081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baseline="0" dirty="0" smtClean="0">
                <a:solidFill>
                  <a:schemeClr val="bg1"/>
                </a:solidFill>
              </a:rPr>
              <a:t>CONSEJOS EDUCATIVOS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baseline="0" dirty="0" smtClean="0">
              <a:solidFill>
                <a:schemeClr val="bg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baseline="0" dirty="0" err="1" smtClean="0">
                <a:solidFill>
                  <a:schemeClr val="bg1"/>
                </a:solidFill>
              </a:rPr>
              <a:t>Establece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nueva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dinámica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 de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organización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compleja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,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Minimiza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liderazgo</a:t>
            </a:r>
            <a:r>
              <a:rPr lang="en-US" sz="2400" kern="1200" baseline="0" dirty="0" smtClean="0">
                <a:solidFill>
                  <a:schemeClr val="bg1"/>
                </a:solidFill>
              </a:rPr>
              <a:t> de </a:t>
            </a:r>
            <a:r>
              <a:rPr lang="en-US" sz="2400" kern="1200" baseline="0" dirty="0" err="1" smtClean="0">
                <a:solidFill>
                  <a:schemeClr val="bg1"/>
                </a:solidFill>
              </a:rPr>
              <a:t>directivos</a:t>
            </a:r>
            <a:endParaRPr lang="en-US" sz="2400" kern="1200" baseline="0" dirty="0">
              <a:solidFill>
                <a:schemeClr val="bg1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4648197" y="188639"/>
            <a:ext cx="3952142" cy="50405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008112" rIns="152400" bIns="10081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COLECCION BICENTENARIO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De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uso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obligatorio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, se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complementa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otras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bibliografías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existentes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en el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centro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educativo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.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En la Media General se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utilizan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como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libros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complementarios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, se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apoyan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otras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kern="1200" baseline="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bibliografías</a:t>
            </a:r>
            <a:r>
              <a:rPr lang="en-US" sz="2400" kern="12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. </a:t>
            </a:r>
            <a:endParaRPr lang="en-US" sz="2400" kern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8612">
            <a:off x="575141" y="4785826"/>
            <a:ext cx="1362771" cy="18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data:image/jpeg;base64,/9j/4AAQSkZJRgABAQAAAQABAAD/2wCEAAkGBxQTEhQUExQVFhUXGBgZFxgXFxgZFxwYGhgYFhoaGhcaHCgiGRolHB0WITEhJiwsLi4uFx8zODMsNygtLisBCgoKDg0OGxAQGywkICQsLCwsLCwsLCwsLCwsLCwsLCwsLCwsLCwsLCwsLCwsLCwsLCwsLCwsLCwsLCwsLCwsLP/AABEIAMIBAwMBEQACEQEDEQH/xAAbAAACAwEBAQAAAAAAAAAAAAADBAIFBgEAB//EAEYQAAECAwQHBQYCCAUEAwEAAAECEQADIQQSMUEFIlFhcYGRBhMyobFCUsHR4fBykgcUIzNigrLxFSRTosIWQ5PSVHODF//EABsBAAIDAQEBAAAAAAAAAAAAAAIDAAEEBQYH/8QANhEAAgEDAwIEBAQGAwADAAAAAAECAxEhBBIxQVETImFxMoGRoQUUwfAjQlKx0eEVM/EGYnL/2gAMAwEAAhEDEQA/AKCWsxraPRWQ7JkzFeEE/e+KuuoqValDEmOmyC4VXqgVr7XusRxHSAvmwhV5eJtth8exXzkkFjjBo2xaaugBggyJiy7HGiFniIoht9HB5aDtSkniQCY4r08pV5O2LnmtZPbNr1GSI6sYxkjlttESIJJrqRs5BXBE5ilKUQhVBsI5jCvF84WqsW7Rd2GkuoJdpYALptKiU0x2AHk8DObt8L+3+R9OlK94h7Lbb6mSlRQB4yGB3DbDl0BlRcYuU+ei79x54psSgyCBsERtRLUZS6BkygYHD4JlciHaSzKEuXdxKzmMk7+IygJM0Ulm5n7qknWI5m70JSA/OEObX8rNKi3wEtNrAAJIUojAG8cXxD7YulLde6su7wX4U3wmTlVAJDHZBKRJwSlZO5Pu4sA4lEVe5diQRFkO2hDJ84lybWVyLqQAU8wfoY0/8VSn5m3dmdfjNam9qSsjoUgOWUMBiDiX2DYYlL8KjTmpRkMX49L+aCx6kTNA9pQ5fWNL0r9BkfxuhP4qf9mAtdnClMCjAUKeead8Mp0IqPmRh1GtpTqNxwhZGh0KVWVJVt1Jb05RJUaduBf5hdGFRJKQEiUlhQAAsOhgXpKLErV1exE//V/X84H8jT7l/nKn9P8AcSSYznvLD1ntywlhgNz4+kLlBPkzT01OUt0uWFm2xZFQajJgCMcg+w45iAjTjuunleouOlpJ4YBUlZY3aEBgkOGagpubrBRnG7SfBqi4Rx2Ofqy/dPOnrFurBctBeJHuDmSVDEenplFxqwk7Rdwozi8IHDAkdii7Gx0Et5COBHRRHoBCmtsr9+Ty34nG2ol8mPwW3N0c25BUEykKKJJVVhlveMNSUnJq9sfUMkqXgaBtmLb4uVOUYprFiXC2dRJUCXbAw6lKTbUne3Ur1QdoeUcUPvmIGRaBz06wOYBHgKh5RnrpblL07XNenk9rj3fdIYsqlMkmm0Nh9/GCp73FN49Aa3hxk48+pLSS7wQnZePW7BTKovkrbcyJalHBIJ6B4Aer3wYCzomKrfUNlVfCFTq24Rr2JKzyA/XVpUQqYuhZ7yvUGHwcZRu0ZKkXGWCwlzlAuJqynZeVUM+L7acopwuXuSWSP+IzXLLUNz084JqyBh5mFlaUnVaYcaYYcWhaVzS6d1gL/ik0lKVLe8QGZOZZ8IOELsXP+GnuLSVKK3Yim2O1Oagjz0IOpLBOZYyE4h8W4D6mFrUJy4DlpnteRuwIQUMA6sTeAYVbaHfDnCdRvUk0P0nhbWn8yvt4T3moTk75EULRqopqmtxir7XUbiQAICi9Wbmfo8G82QuKWWK3esEU49iUqxqUHc1fM7YBtJj4xbXJBC5bnw4ZgZXsHGPhoMY85KOodNd7+nB7v+JbqTTb0DJXIADpe2bIF6WrJ3lL+5XhVGeGkhkDzP8Af7EW9E7fEF+Xl3RKzWpR8KQG9omg2ZY7qu2EXW09NN1Ju305LqUkst/YKO8B8COagaOzkBWG9oFabTrF+lwLQt8X2AWgTDS64DF0hRGdd2fnDtPTpR89PqOpqCzf6i5sywHKFNtulurRq3Li49Tje1wYggzVdm1PJ4KI9D8YBnmvxiNq6foWpMUjkM9F3IJ2jxOQcNUjbGGvid2vawS4sS71w7GtKfLbjBSrtw4JYJZjUsCE0Z9ucFQ5duOhTyHJjTexDoTFZ5JgkDF3Jbsdv7IFy7F2B2q8A+znR6wErj6NslL2stg/ViA+sUjk7nyBhTl0NdJeYyabcVBkJY76DrCo0m8Gmo9sb2K6bo1W2pjYoWWDA693dgFylIo7Pv54feMRpotNSJS5Uw5K6GKsFdIOieRRQZuWEVGCi7stzlbyse0HZlz7TLSlOasaYJUc+ENhJKSb4ETV4tLk2idEz0AlMuv8p+MbpVqVTDZzlRrU8wFpttWghMwVaoKRRzso1GwhctHGavTdg46pwe2qiaLY9QkHH2wB/uD/ANoxvTaiM1eTt7J/qalUoTT2tfO6/T9SuBugmlXAapwIqr5bI6LVSpJYsl9zKnp6MZK+6T4ssL68gVK1dxPoPqY0r4jE0lAiHIwi2Li1YnNmKBYFmYdBXzgVFNXGNtOxCXIuXgEVF0qvFK2GApdFCVIw3R5Kvrau12W1xs+eh7uVRztn6YOTESwWuJO1iVZPQg02NtBxi6muqqSStwvZ/MtTm1yHElIcsgAKCfChTPeYuQXGqeO2BlqK7b83ErcdH1B8R9W/qGVIILFJosg3AynTQFtxKq7+EDKVaSSldpN3tz6MDfjnp1+51CmKVLUp/adbKYVxVUJJOJ2GBhSrOUJyUr5T/QjaykBlzUJuOZaroonvEpALlTgu1X8tjRcdNXW1uLdr4vbrdMN3le1/oD7yX7yTRQKnqXDPdxGeVX5wVHR1oVYya4bu783/AMBpS7P2sVwjuHQNF2YmaswbCD1BHwgJYOB+NRzCXuXO+FnDO34K6KszzRXqQCuQKkPwf03wl0Yp71yFF3diAAcC+quBCuJ+cTxFdLuO8KVnK2ETLe+sO4emRY5RPFgmWqE5cJBJav41HHFI3jZtBglWg+oDoz7E5QJ9t8PZH3tgoyUuGDODjyiYlrGCk80n5wQDcSU6eUrGxqiF1HZj6HDMz2oZRQkBhVRHkD6xlqSuNc3F4KIoShJSGdQauMUqksDVVlUwyKr6vCljmSaD5mN0Km5XRmlBReWcsmjnXrG9g7CpJLDkKmmQifMNPsiapxMwjBCSzDNsSYXObTHU6Sauxi0WC8A4oCrCm0CCa6gRdvLYu+w1m/zDn2ZaupKRjwJitzZJRSZvmiijJaY0FOmTVrASQTTWYsAAMdwjpUNVTjBRZzdRpak5uSKqfYZkoEzEEA0GDOTg4OwGNMasJu0WZJUZ01eSFv1iDsUoo5aGZOVPXW+IiQ5Kqx4QOQkXhs+VYKfAFLkGpZcxEsBPLuLi0LDt3aHpng4OClEZDKPNwoaeHEW+nVnvvDg+W38iJtCs5o3AJBA4C7Q78YcoQskoYCVKP9LI9+c5s08FK+KoO0v6Ug1SS4ggSrhxCjxIw6RP4np9xijJcJILISkvdlu2/wCWfyipblzK3yI7rmX2JmY3sJ5v84vZJ/zP7F7JP+YGouchwwhqVkMirI80WEXfZdWssbQD0LfGAkcb8ajelF+po2gDzbOKT1imQ8gxSZGjoiydQctCnqXZvi+XCERjNPLNM6lJpqK/fQ6Zaq4V2j73dIkozvixcZ07K9/kTuFhRL1xHH75mLcZW4VyKpDc8ux1CVA0Skbx8n4wEd8XiKCk6Ul5pthBMV7v3X6dYLxan9IPhUukxg2ZKqqelKQcyqCwzO6S0IZ0wrTMuhroDPgTm4heOo5wXUijscAgkzHVk4cdHg3axXtgUmdmVMySkvWpI9H+xA5byymjtn0VNlKBWksl94wYMRxiJKLuXGm74K2VZNcvUkkk4Akmrc6coGTuao4VizTZrzVwH3wg8SwLd4XaLzsXK1pymAGokEZjWPyglJPgXKO3k1JiFECIhCm7R6NmTkoCCnVJJckZMGpxjVpqsabbkZtTSlUSSM3N0DPT/wBt94IPoY3LU031MT01RdCutC3JAwenDD0h8ODPUd2dliimxZutPR4kuxcIJJtC8FdA2ZWyiHD4Zxx6m7a9vJ9Ile2B4rlA5O2VWywFH+kYUtU42/va/wBsexlXitWOm1yxQJPC6lvV8IJ0K7d3MJU6r5IItwS7J5YDF3f4NBS005yTc3wrhSpSfLOjSSjkObnJor8hHq2V4Uf6jkwKUSSPgMGjXCnsiootaijBW3EpNkWoOBTiIIOeqpwdpMLJ0ZMUoIDOQTU0pj6iKbsD+cpbXLsXOidEzJS7yilmIoS+IOzdC5SujmfiOqp1aLir8ply8Bc4B1IeAlNLktRcuDipZBdoXGrFvAyVGSWSIJ3Q27FMTs+kg2uCDeusK5sPKFxqIpO5ZAwxySVy7XdgksPhCnqIdxqoT7BLsGqiYEoNcnUwdwSM1aQCVFsqqYcGevSAlya6Hwic60JvIKVm6EqJAvF1OC5Iw/mprQNkMfJKQosgOq6EIYpF51VBBYFsBi2J5U1kZFLb0v6hbNaVgOUcSyk1vKTgx2V2OMjEuw5Uo3tcHKtyilAugm6h1FTOSkElmw8RfdEbYToxu8lfajLXUAJIAUSMfCtZCgwAOqr5wLdw1SaABJSiYCmoCsGZgQCcdrjbBR6gThxY0fZmz3JanxK/RKR6gwUY7UInK7LcwQBExCETEIBtIJQoJ8RBAfB2pBRaTTZUr2wYi0aBtCfYf8JB8neOtHU0n1OVLTVF0LXs5okXF97LxIACgRgMfOM+prO62MfpaN4veh5XZ6zn2D+ZXzhH5qr3NH5en2Pl1ikzJySZYDggVIDkuwD4ksekOq+HRklUdkzt/wDITnS3QWb/AG7grBOSZiROUUoLuQK4FsicWyMOqUkovYrsyw/EK7mrv7FvLsVmLnvlkOaFaJagQaBlpqCD4sKF2wjNKpVivLC5dWpUTalJ3vwds9hlomBKyo4kBSFAEGiQVAuVZsAxbGsZnr43tZp/qDKs3SSfR8gbTYVoKlXClALhyPCSGIeqk1SLzZiNnjQkrXyN0r/iL1x9UPplKYm6phUlizcYm6PcTtd7BtFzBrJGLk8qV3DfC5SUcs16mlPbGTXTI2i0JTMQu8lSU3r5QQu6CMTdJYO0K8WE8RaYFCDlGUOrtb6j6NNSlEJSokksNU48xFOLsLr6KrGnJyXCGwYVc4pNE5sYzVotrBpoTinZh0zgRjGLdY32uV07SKAspfDGhpn6Z4RopVmuTFVhCUtseRKRaipblAZkkAqFA6gFBhrEtDHVXPQXGnNpJLuOWO3pVNuEHAl6BPLaYzVJSkrvjsaaWyMtkee5aC0pH0gOtkPaxdnVTiY2UabWWYa9VPCPJjUZSn01bbqijIpHVyxgWa6HwlLMnl6LCXDMz5g7Yo0FhYtJrcJCkXQmpIrSpLDkIO4txGbHpmYpTOkeHaxbxZFny9YidySjZXHLPpVZVcUZN6uZDmuX5epgepdsDBnTWrKSaF2UMA7Cor5CpirIK7JKCVJBUkBVFZEhVM88GfdBYK3PuWWiP3STtvHkVEj1iwRsxCCtunFCCpLEhsdjxCA024FRFAke0SwfYNsQgy8Qo5EIRMWWciyHzF0yJM5aU4MolbqvLKggFRDBtclktveOf+eqaurZxtFcGrw1RjdPLFf+oVgAzJyJyXSVSrktik+IUGIG/KNKlKLwxbi5LyxY2mxWc94qWkTmdgJt6p8IuoZQzNcbrYwX52vxFY73HynCpZu18dCqvWhSnSFC7dAQlGDE0CWwGznjGZNSvKeX9/kHKhTWL4x1x8x/Sek5yEy1kETFAhSkuEm6QADdoVirgYMM400dG6vmnJx9sNrv6C5VowvGCulxcPo62TFze5aVNdLmYkqN0EV1wklPu8yM6aI6KFFbk38wPzTveywK2lQKpMq6pCV681JOs94pSglgboZ2LHWrElTc5SvlRXyv/oKvrHU23xfH79w+k7IiUm/LAlrTVKkgA4sxbEHYYVS/iy2y/wDBVS9JbkDs00FUmaAwUQSBgFBTKA3PXgoCGRb2tS5WGdulU8fTSv2f9sGzQYz3PIMkYlyhKcoBRdQSkB1ElgOJ+8YxV0t2DqaST8O7CLRfQbiheI1FhiDRxViGhCw8jal2nZ5KGbLKJmuC919VqKfGlAMXaGXvwJs50X4jtZ8l7Y0y1ywUrQVqJcjIklTMajm2EDJNB0nB+aIxKkXFsauKQ7TtXyL1d9uPmNgxtuc0kDEKMl2mmn9YIHup+ecEldGyg/KIASyApSixqKN6PAvd2NCsMWKZLZYSkkMz76s3DHKK3OPJUl2FlIKJZcmgF1iaORrcWi1NXLlFgwFgBgzYVD02Re5BbWa7Q1s72WDm1eILH584jF2HpspkuTviyrl7ZZd1CE7EgdBFlEzEICtEu8lSdoIiEK21WFgm7UJBcOBxLqDCIQBaJBAUQFJCUpCWJxJc1zasQqxIWmYVlIUAUkBjdAO85kndFkGFWxQmFN0EAOSCaDfTHdFljFnnX0hQBD7YhD5Dp/8AzEwiXORMSlu7TfKFb3CkhKlEvW858ozOVnfj5WGy3N3M5dKFEUCgSCFCoO9JwIgpNBU68oKxcaIEy7OKgoS1Sl6xSyL1FpALM5UAABmQcofpv+yL/djPPPBZWFYUtckzVTJSpb3lBV4FKb5CAom6rEOxdsKxuq1IQs8KV+O5I0ptOSTsuo4iZZ0pCUgqSKgkImY4nXBAV+FIjn1dU1U2uVvYjrRvwSsmmJDEIuhRYlKkoQos+IQgPiduMSe2VN754J4ub2E+1Nr1kTkDBEtCgasooTMS7HApUz7UmAp6lwk9uU/0HSoKdNN+6/fyM/pHSkyatJJwSN4FGLDi/WAhJx8yGT82GXdhcWeS9CorWBuUUpHmlUPoSlLdKXVnX/DoWg7cY/f3N1KXgYzt2PKVI2k16hFGkDcBK+DB9uJSkzEqWDcWgBOsKkG8aYhnGIygaLun3OrZRSRlZC1iqCoMaXSQRvphnDmk+QS3T2gmod7qlEveU5OQY7mDeecLdGLJJJw2dBKdNUolRcEsoNhgz405b8IYkrWBjFRWDadhTMUiapSlqSLl28SUg1cBzSjOwjPWsmrB2vF3NgDDUzlMIgPBXKPnvbRX+cWliSAjDegH4w6HwmuksWAqBUhLveFCH8jBuzWAruMshk6gAfedpP8AaM0k2xyfQYE1ymtGCTxZ4WxkugqZrHdkC78oa4suLurmm7KIaUSfaWcOUEsi5pplpOLqA2kJ6kJ+MELNO8WQ4TEIRMQgC1yr6FpprJUK4VBFWyiEKK16DnJRLEicQpLlalLWkrUWdRu0dgyXokUYiLJc4u0zipMoJQZ2spSlMQgFRKUggDwpKQ8aadKGzfPgy1akt+yHJPR9mmFSgsJulJ15atUvtBNTFVI00rxvfswqUpt2la3dDaJSgABODCgoITZj9yPjll0SpcnvCpV9zqsLrBV0g0d6GsEtROc1F8MJ0Ywg5LlFto20FSSlUxSFS210IClqQdVIJGsWVdArgo7KOjTjRquDSaeVfp6C1J1YKa+Z1KJ7JWETL4Su+qcQoHGqEzMwNj4ddE6lON7tW9P9FwoVJPCG7D2WtCSlTy0FJBF4k1BfIEGu+OJNSqTc2d6Or09Ol4Su8WFu0Oh1WdUoyyLtUgYhJpTelmY44vg5NUo7ZN9rnDahC/2K6yyFJvusOoULZgk+pjn1ZKW2ywhunnHZOElfGC7sFqlieqXOTeTaJckAAXkjUAYAazBV4Ahi4rmY303Bra1yavDlKhGVP+W5ZSexVme+BNKcbpUG94AqAqli5IO4EmD8BcbsGV1Wnxkqrer9qsEEMSACGZIokNkAlo1JJKyPT0ElTVuxp9HzHloP8I9I588SaPIayO2vNerLGVLcGBEIVtVkROSEzUJUEH2qsSkpBbnGVNxeDqYauYHS/Z2ZZB3gUlacHAIIJGYJYBnrvEaoVVPALiIhN80EsvVwcOuOWUHwRDmjNDzp6GlgFKNUkqAAJVfofaoQ7b4qVRReSks3N/oiwJkASwAAEC8ASXURXWYE1f6YRilJylcZ0GkqjUng48uXYZsqtaC3ZsVFGN7TWj/MzSDV0gfkSBFpNs6FKSVNFYhJSBmo47MXc5GNCXRE9zqJCVKN4uwHB4kvKhlKO94HBID0bcwbby8oHw1Jclzmk7OInabGSRdJKnYhnBOAbmYFPNjWuF2Nho2R3cpKaEjxccTFp5M9XzZHLFrTZY3ueQKvUCGsyJmlMUWQMUQXthVd1SxcVGzP2SBzEErdSmLptigaoJG1Ndvuu1B1bbF2T6g57BJVuQrNuLZkgYGjkGmNDhE2su4hpGxq7wTpJQVEXVJUdVQ2P94Rop1Ft2T4EVKb3b4c/wByitei5yQuZ3YQmjoSXF3PAktQdY1wrU3aN7+5jlRqK8rW9ED7uQa95LG4S5pA5lUXep2f1RLU+6+jMPZ7YpCCgsdlM+ux+ccOM9st6XB6SVHdBxb5D6ImKBnLBIZAS4prKUCwP4QroY0KtOtNOVsXK0emjTqbVn3G7ICq+keJUtSU7XoWG8gXW3wdZXhZHXq2ik+iaNLpHTIQpctlKWlKjeCQUuBeAWbzhyWwHpGaEk1zwcKUHiVsMrpFpXPmdzPCRVBSUs4oVA3aghqMdvCHqDityzdZ9hFRxdkRmWezpJSuYtRQSGulFU0xSCSSXxpWA8BNLBvpaKq1eKVn2BybZenJKECWVajiqgCCgAKPhDl9VnJJLw5Uoxyb56RQoSV74ZWWGzd8lXezZoJFCkXzUYuqYliDG6pjEUjzakuTQ6dmpUlKkqKwtRKSQ126wUK1BcsQwwrgDGBdjt/hSk5OV8dg+i5v7JO5x5mMFbE2c78TjbUy9bMtbLbgk1he4wIBPtQLtg/OFtJu46NaSVkdTa0q1VBnoTluML22NVOspc8mM7T6L/agyyVFQ1nqNUBI1/avAbzGqjPy5ClHJt7KhCAU0Ae9Ri5USWAZmGHSMsm5O4Tsjip5e8wFGps+ecS1jLUr9IkhNh17mOwVM9oNMEx2mLJNVaFrSlKwSCADrUSBUEbtsaqfwmuilY6FzLpAkrGLsL3DCGRsxskxEonXXEqY701Fbt2EaLRlCzAg5Rd0W0vR00pvAXcPEWzGWMYVF3sb51I8lzouzJQkkay2+wBE22dhcqu5XPKtDOHb74QewV4rHOzc8KtCgC9xDncSQBzYKg3wKNUDFEOGKIcMQgNcsHED49YhAM6ypUz1Ygi8yqjA1qDwMWmULTLGWSA7Jdrpq5/GCca+IQSk0U4kAqYnFT4Y09qtS70w1ovcn0JZnZc9w5lsa5PntDiLx3Bt6HyZVikkvemj+Fkn/cSPSF/lmuGd78tU4TX7/fcOtYYJSLqBgHck5lRzMPp01BYNVGjGn7nJbOHchw7ULPVjBjnxglpe0K75RShRTMCVOaitTdrRiSlnLXIyeFFbl3Rwa1WUG6b6Y/2dsVntBmIXLQXCwxV4boDMaigrDKcnGCizI83HNIzhVJIWp6KZGqkKUEpvJDrN27iWFAziLpRly2ei08HiXC7ZzjPtkVsixfReom8lzhRw5cYQ40zvtdubF5YracJqpbO/7wHClHWW5NFtRjlM8xKlqJ4cePQr9JWxJUyXugqODVUasDUUCRyfOF2u7nc0GmdGn5uWWGgmmJa8xBNGJpTlidsY61NuZzfxWk/FUvQuEaNdvEf5W+Jhfg92czww40TtvciPlF+CieGCXogH3x+UwLoJ9SeGDXoYOFXi4dqbcXrXARPCsrJh+bueFlYhN4dPrA+C+4Dg3ywwsS8byfP5RXgPuV4bFynO/L/M27MQSoTBlHbywXe6wQFJJODF/NmieDMpQurooNI2q7NWCtYUDkQz9DHRo0/IkzRBWVmQlaWVevCbX+JKf+IrDPBXYZcfT2hmjHulcLwPrE8GLIGs/aK8yVS8WFFPjTMQqWmtlMu5cWyX3aL5IusTTFqZdfKM+y7siKfcoLbpFCkkIN0n2mL8nFOMO8KouhVolp+jWwpQLStKiq8pCXOOqCrHPxwLv1Akkng26VRQJ2KLOGIQ4YhCMWQ48QhExCAlSU+6noIhLHx0TRGs9RY6Jt4skEnYA56CK4K4yxuTom0LwlKH4mT/AFERTlFC5aujHmRcaO0FaUP+1QhJxS6lDoGY7wXhcpRZirayhP8AlbffC/yWEzQ8sJaZMajEhgbrglJWsqUQ4Bxy2UhUUk8IzrVS3XjH9+ySQoJWjkZpUfxLX5JLQzdMf4mtnwmvlYGdK2VKv2UtLNlJDv8AiVlBKM2BKnqGvPO3vIYk28z1JlpC0B3JF1OqKnwxU6TitzMztH+e7+Y7bdGSVqvLlzCQAl9bBNBnXjCFUlFWQyjq6tOO2Lx7I9Z+6kpIlLuOQSCXOzMFqQEqt+RdarUqu8sj9ksKZtDPnFRx7uYpv9tBzivUTnsBtHZtJcd/af8Ay/SIVu9Bb/pbZabSP/0+kQm70Inssr/5do/N9YoLecHZOYMLZPHNR/5xLk3+gxL0FaE4W1fOWlXqTE3MHcuxWWkzLxEyZ3l0kA3Up40THQoQtG76nI1tVTltXCAkZw+yZjTa4AnQkqcXmJqfacgnnnAShE20q9WK5dhe3djQmsucsbjrDpSAUOzaNK1TXKTKaZoeenwrSriGPp8YJqpHqFHW05cpgFItKcZZIGaa+hMD4lRco0RrU5cSDTtPTrt2Zeu0oQPMsCecBGpFO+0YrPhgU6TT9iGqvEuzNV2X7QqkyyEpSpKlFWJBwCceUXKkprff7GOddqps23+ZorL2ulrYMUnhfHkQYVPTSjm6LhqISdsr5f4uW9l0uhfhUlX4VV/Kpjt24QiVOS5Q9Z4HU2hJLPXYaHoYAgQmLIRJiEImLIRMQhyLsWfKNCqlBBK0JUu/isKULjZJAIJd9mMNqOV8M7WpVZyWx4LRXaBCAyQ24XUDoLxhTa6sxPTSeZy/UF/1HMPhDDgSfzK+UWot/CmyeFQjy2xc220TC148Lx/43RB+FJK7si/GpQ+GISTZEu8xQB3XfM4wMovpd/KwL1lTpgEuSDgCqp38I0wjGCyre4l1py5bPCyr90/DrlBqvSfDRTjLqH0eohV4EijOMdvyjlfi2o2uNNe7GUafLLcaYmBLOH94gPzGEcn85NRshqoRbuCRpKY73y+75QqNeo3e4yVOKRptG6VUUKKilLJxYlzwyjfT1DksmSVFJidk00FFlAlW1IcHewwiU9XfEk/lkk6FldP6nrTpYg0QW2qBEDU1ck8R+oMaSfUnZdKhRAUGO1w3N8IlPVqTtJWKlRsrplsDG4RcR0tarkst4jQfPlDadPdKwmtU2xbRmEpyjp2ONyTtUghqHpEi0wpQa6ErHOIhdShGWeo+jqpwSS49S0Uq8KjDFozyUoOyl9cm6DhVTlKPHZ/oVk6TdLgqTtcU6iLVVyw0pL0f6APTxjlScfdO31QATl7QeYfj9Yk1Si1e6+WCqTrSTttfzz+gBVmV7v38YdGvSeNwmppq68yhZen/AKLTLEDigHin6QzyPOBF60cZ+4/o3QHeABKQlOZZhyAxMBU1EaK/QbSozqu7+peWTRCZAN0JG1ZcqP03RydRV8Z+e/sdSlRVNWj9Qdr0UibUs/vJYHy+MLpaqpR+Hjsy50ITy+e6EVS7VI/dzCtIyNfJT+UdGjrNPXdpqzM0qVanmDuhmydrlOEzJdcNVwfynHrGmWki1eMhUdXJO0ol7L0tLLOq4Tkqnnh5xk8NvjJsdRLnAx+tJzpvNAd4OEDYK4S9EsQi8WWfJU2cZueJJ8o1eDE1yqzlyw4ujAAcBBRppcIW3clKTeeoH3k8SpNwSsrlpXDokI94nhTk+EK8Ss3iKXv/AIBlsXLCTClDfsuasPjFRpVZ/FU+gHiQXwxCieoimGbBg/DGnGEVaW2VrL3d2/oNhO/f7JfUF3YJdVRRi5zLbT8OOMDQ1M4ycJpLtiwdWmtu6m7983K82wpFCEVNA4UBX2iCQW3BtuUY6qTrOpe7EzqOMEmOWefMVLZKFEUKilIKruAIWtDuWyrWkJjTkpZS2+yL8dWxz7jcntDZJKghMtal5hQQwURheOB4MNrRsjGHxW+yFylOSL5WnpatREoElnolVTuSS/WFuUXxE0U9NLbulIZ0im5LSEtLdQBu0JoosGGNN2cFNQp03j6GVNyn/kpiUkG7NqVAi8oEMyR4gKFwS7HGOZNUptbW178GqDa+JJ+we1pWshXdg0a+lSVPscAYecMq05TSco+l1kuDprr8izsfeIF27eDUctV+ZAZjdjfRpOnHas+5mm4SzexntJWg2idRgE0S6gEvmbxbE05COrRhsjdmKbu8Ddj0VNDFV9sQUhMwb31qRcqsen3wD4XdC+kVO2smYNzpUDwPwgowUlaSsVmLvFnE6RSkALDXsHc9DX0jJXoJSTjNp+nA2O6eZJP5WGkT0nwFKtxLHoA8BF1uk0x9tLbz02vb/wBF5s5QfVLh2Y04F3aLqpJrfG/qlb+w3T041Ivw6ls8Np/3FpM6/kkk4vtwoadOjxFXpX27nG376mGvCdOo4uKk79fl1QwZBDC6XOFwl/ytE09anVb2zUvdWCr05wS8jj/+XdfQudGaHI1ppP4H/qPwi6kaXEIoOi6/M5P2LorADAMBCtlx1xafaEAG8UtgXwrSsLlSCjd8Cdps+aKHY7dNn3hC3SLUl1AG1vq1C6OCOFcKdG2Qnw4p+YLIvOsN8XroChUcdopql41UdS6XlllCalKMsorNLd4tITQ3do1usdShsT3JmPURnOO0rbPpGbJNFKTuy6GhjY4QnyYU6lN4wW1j7TkeNI4o1T+XwmM89Gv5WaYayS+JFujtDLIB7wDcqWonmxaM701RdDStVTa5MTKlkw82uQxLlJAJU5IBLbgHJ6P0jNqp1VBun9SQavklaZQdJSBwAptD8a9Iz/hmolWptVHlMbWjtlgXUojJ1NQM+WKjs3fCOjZPCMc2kvUNKLhIN66GcuH6B/Mjzi88gRwStEyWnAsMyTXg4+YhU6UprMmvYJV4ReFf7hNDqE6YkJLpfWINGTUg40wGOcKdCjSi5p3fdu5b1NSb2WsvoO27QJnzFGWtKEJNVXEsVYmiWvNtOZOyuBwjPhmunXVPEop+jELfo+1GiZ6Z6RQBJmEbMALnUwupCSXL+Rsp6nT9KdiGiuzc8rJUmWzVAWBuxSFAdDARpqWE+AquujFXS59P9mp0VZJkpP7KRIr7RnLvHiTJjVCzV4nJq1HJ+Zs9arZaHuqRLS1dRZUeDKlgbDGbUanY9vUOlSTVxKYL3iCismjpQz5NrY8IwylGecuTHpNYxY9KSUkslDEMQU4kFw+4FvOFUa06Unbkk4RmsnNK25SEqStKCpRopNDlUj3gw2ZbI6mn1LUmqqvbtYx1opJOJVyWb7xjqfnYNYx7iI0rpylwv7k02koIZRcu11wacI59WFabunu9v2hsFHpgbs1qmXioqUF7XYkb2xjdo3JxdOouO4upFrzLgp9NW1c6drKvXBcGHE4b406eEd8pLjj/ACFUbVOKfXJ2TLLawptjJrNK156X0/wBFtDqbOttVR4O46FxHMjrZw6hNKXxJMLZrNOWpiEEZlQIHqxO5oY/xCCV6iRFQU3i6+ZoZUkIAqTsNAc9lBHM1GpjOz4i+iw/1NlOEkrN39wqVEZnmYRGtOLvFvHdhNKwK2yETU3ZiQoc8eIj0ekrKrTUrq/WxnmrMq1dnZOKb6eBfyUC8aZRUlZlRm45Q/ZCUAIUXbwlsRsO8QLhHhEd3eQrOt6StSZkshKSGWfDXO9S7WlDFOjdXRcZtcDMmSxCkzJjHIqCkt/MCRyhE4NqwaqLsFnyErxx25wuDnSflBklLkq7Xo4tUXh95RvpaqMvRmedIpp+i80FtxwjbGq+pllQT4Fu4mil2D3QeWCoTirJHrLMZMJaydWTViPfVdx6+kE4XVhLrRXUdsl6695CE08Sg5GGGsT0EYqWjpUW9ibb/foFPVzmlfoQVKClMmYk1cqIKQN+t8BG1Oyu0ZpVJPCZYIlWZN0kzJqhjkgnmxaF3qviyJ5FzdlHpiwSlzTMUm6ksyLxZIAALM2884w6uFWKTUrmrTTpcNWGtFSwnVQm6BieOTefSOJrZtQSb5yzo0XGeUsLBYc9XPjHNV7WNGBqRpJacJj3fZoQPP5Rpp6mtTStJ+z4ESo05cpBbLb1Ob73Fu4FKnMbPjB0tU9zU3h89PoVUoLbePKGbP2klBZQQUoSGFCTQYMATg/TOOxCrF8cdDlzvfPI8i02ZYYTEY5rYvufKKdChJfMtVZoFJnWdU4JlrBViwBUkjGi8NueIaFrTUlUTiF48nGzGLTo1yVBZBxrXzygav4epNyUncuGpsrNGMtNo7xZUqrUB3bYRGLivXqLqT3SxweTLBAHOm0/frthknbCDqtJKEeF/d/uwugpvOBrB8mPB4m+UcrBPDsstWZG0T5iaooptYllOP4X6Rt0+okou7uaY6R11vh8K6dfn7iYlrRMZYLknxJKVNkrYxjdpasvhtjuZ68FzfJd3yUhIS5OweXGC/N0d3JXgTtewO3SJ1nSkFu8W1yVisJNHIGFWYfIiOfq4UXU3JY6voXQo3zI0+jrMZcpCVkqW1SWZzUgMKh6Ax5vU1Kcp7kvY1W7B7u2E2V3uVvQh0qf7+kOjXlzB2KcURB2wzTV3TqqUpNLrYqUbqyDpQ8enhVjUjui8MyuLWGdVJeLuSwlOsVKgEbCHS4wpiDvEWnbgrb2K6ZY1ocySxJKiFklBq5Y4D1gt6eJEv3Jz9JplrCFuCUu4BIxZqVivC3K6LQ+ibGadIJMhNs6VYhjtEDGpUp8MjimLHRpyUIetb3iB4PqY+xoCzrLCWzN48gADHWlePCuZI55ZZNZkuyZkyntG6OIasK/jPqkFamvUVmS0kuEhI4k9SYYrpZYtq/CI2qemUm8oE7AMTgPUiE1qypq42jRdR+wgnSs8kMhCE/xu/r8IxPWtM1rRq2BzS1jTNSZmsShCStAdi4vUO0AvBVU6qvF2fsDT/h4av8AMvdHSz3UuQlKb0xJuOkqWlJFZswkuhPiujE6ooxjL4UWrNXHbnfdcu/8AT76huQEhPIKCj5mE/8AH0b3sT83O1hLSuikIJXMmTDeYXkyUKKWq5KU4UxaG1KSad+omNSzukV4kAgKCyVvVK0KQbtaEBTOaHPzjlVKdGlFwvl8YyjdTnUqNTtj3BqspUjvESCqvuklxTAA13ekLpU627Ym7eiwXVlS27mlcUsOjJk46qcAAbrXTu1boFXdy9M46cYSkcxySNvoXRCZSXIdZxPHFqnY8a6dNR55Ft3OaftDIuDFeP4c8NuHWNNOkp4fBn1Fbw1jkzatHI3jgadD84GX4bB/C2jPHXP+ZAVaOI8KgeND8vOMtT8OqrjI+GspvnAnOs6km8pJDe1l1FDGGpSnDEk0a4VU1h3EtNWhQEspFDewY7BUYp5tlD9LC179TVp9RUoy3QZ39aJShU68pgyQS7AZBL/ecb6VZRvBX9zRGVKq90o5+wKX2inSgRKIlvgQAVJFaAmieVd8Km05XsM2N5fBa9l9IplBa5kmeucvGa6TTYAtQ6uSYyamnGrBxbMlTUU4OzkjTWW2CZ4Ur5gU43SQOscGp+H1otuPmS6/6G061OaupIZlkqqQRxxgVSqVJPq+cZCckkFBFXH3wg6cozTU0r97cfLgpprgiosN2cFF7HlXWL26lewxISMo9JR8NwUqfD7CJN3yFIhgJAxCAZkgHnjsPEZxCCNostCMQQxBwY0NcU+kWnbgq1uCp/UVoH7Eszm4qoOADL2ecMUlL4gQ0nSYvFK0lBTiT4eIOyAnSvwEmWCJgIcEEbRGd0w7mAkpjvs5iZ6f3hUEp1Us6lhnzoAc8IwaytOmvKjZpaUaj8zCo0WFBwicvO8SokZuBhTFxsjlRnXnLLOhKFGEcInb0Jmoqq4sVSd+/cdkaauso1IWaZhjGVGeGNdn9JWJEhJnpPfB3F0rKsHNU3Uh3AFMN9Vwinwapyl1fIrM0o0hakKreI1kpCiSaFSUgJ8OQpRoXKrWhV2LjkVCCnPJoU6WMtX7HXlqukrug3lkAEKm3xeUDkA4YJYBoKpOUV5SbLy8zsizsunQQy2RR7ygbuTAM4US+AMShVk4/wATDKqU47rQyHnWJVpSUzLyZWOF2Yo8K92ncdYv7OBe1u5F3UX6gZHZcS5l+TNUjaCAoUDBiG83zhctPBy3B/mHts0Wln0etKie+WxqQyMc2N3Dk++GqCXAiUrj6Jbf3eDQB1VA5wEWUzKWmaZiys54bhlG+nDbE4+oq75tkAmGCDxTFkuRAaKaT5LUmuA+j9FyJqgJxActQMThioYO+ewxzdXSpReI5OronKeZSwPdoeysi0TGQVSpwADkKuLSGDXiKkUF4c3jI5NdDtpyjC8bGan6N7hVxUvuzlSh3hftQiW7qcHUTr3/AIjf6ESmAaMx1CiC4LHaIpOzui1Jp3RbWTSpwXX+IY8xnGijWjF5XzRtp6x8TH12hN0F0scC8c7W/h6p0vEpZV/nn99jr0KqmyKptY3fhWlnClLxI2b79gK084Y3ImR0PDUVZAJ3GcYAsgREIRMUQiREILzZOynp0i0yFdbZIUkhaQRvqPoYNPsCxEWBGXeJGwM3pEuUZRM8DCvCH1tfShxlmONNi88kzJeCWUk5m8SaBmIOGdOsYZaudWLaN1CEU8lnbO2EybKuCUkXkGWpajeJoxIDAJVic8YZCMZO1ySk48COiFKfvGJSXClMbt5nGtgFUPF4y66hFJOJSk2m2MWwS1KvGWpSv4WqQKAuWbbGag3FbXKyLU11Op0LarQgdzZxcS/hWkAqONFqDMGFKRoik/MvqaKMlyzY6d7PzzKlJkpe6EJuBSQkFI8TKIA2ULl4OpG/AmMbyvIhonsUsG9PIf8AhKTsoxSwGOG6BhSXUupKUsLg2As5jTuQnYwibMd0TeiOmyYsx3Re9A+GyQsx3RN6J4cir7QySJbk0BDtU/2go1owd2U9JOt5IvLM/LUg4LHMH5Q9a+n6mef/AMf1UV0fz/0X9g0igITLISUhwQwXeJq7OCOhhM2qkt0Z/LgdCjOhT2VaT91lB/8AD7PN8Oqf4S3VCsOkF41aHxZ9xP5bTVfhw/T/AALz+zqvYKVcXQr4g84tanN7tfdfoyS0K2pbU/Xh/wCGVs+wzJYYoIGbpcfmS7RVS1V3f2f6P/JKcfBjtS5f8yf2kr/dDOj9LqSLqmWni5HA/A+UZpwcX/o006rt39ncuWRPRdATMRmlXiHyO/0xgGk+Rr21FZ5M3buy5QSuzi+AKyVkgjhXW+2JgHG3qZpaZRzGN/T/AGZc2ggkKSUkGozG4gwhrJy6j83FvQMiYDgYoG5xU01QUgoO3buG3LrDMbPizfg1abUuh5kW9nlqCE6oCWDVq34TlzMdDT6qnN+HHlHS2uUfEta4SWsg4twjVKFyKeLDFmtakk95MTdPhox+/ukZ5Qa5LjKyyWaVvANBI6RAlgyIohFQiEFpqYNEFlSRsEGUfOkTNkcSwk9MJcEB8Czs90uK8esOpy24GRkesuipjglsSTeZiSXdiMOrxqpqrLMIsK9+hcLs5WXmLKtwonZQYDpGiOgqT+OX0JYOiUkYJHOvr8I1U9FRhm1/ctRRvNH2BYkS0pXcOKjdCiSasHwruOEYKvmk7YGxcVyrllKkKAAvkkNUip2kwKVkC3dklSSW1jycfGLKCCQNqvzK+cQgUSt5iEJpl71HnEIESIhANpsiV+LgRQgjFiCCDFMKL2u6BS9DSAG7pHG6H6tFWQ3x6n9T+orbOzEleBUk7i46GBcIsfT1tSPNmVc/s3aEeCYmYBgDQ8gpwOsXCVSHwsuo9JqP+2Ge/wDtWYuu22mT+8RMAGfiT5v6iG+Pf44/TAh/hsX/ANFV+zz/ALHbJ2pBZ7p5lJ83HnBLwpcO3uZ56fWU+YqS/wDq/wBGOqtdmm/vEgHapLdFj5wahUS8ruvT/BinOi3arHa/VW+4vO0cLzyFMQHDKqcPCrPEOH44xnkmnlD1BWvFkrLpljcn6qhS+Aw/mT7PHDhFXCVTow2l9CyrSP2gZbas1GzjmNx5RTimDVoQqrP1MNpDQCrOs98T3dbsxIJD5AjI7jyeF7LOzOetKoSficdyoRazxHnC3GzMcltlYPZdICjHDAF2rkxoIbacXvSya5ePHzWx6cF/Z5iZgcYjEbPpHTo11URppVVUWDlolkgpahx3h6gQVWlCokpLjKHwm4O6HrIulKJEZtTUVJWXIymnJld/jahNAQCpGB2vtc4N5xjp1n/OPdNdC6RaAQ4NI12vkTc8qZE2lXArXBJEAlUEQwUmypzc+Q+fpAw/DVe8mL2jsoAYADhj1xjbT01KHERiCgRoLCJEQg1KkEFJUwAIOtsxwzhE6sZJqGX6B7H1wa+zTJ6/C7bboA8xWOY6e3llbb9RoS7Rt/pirIvYu4ha9JKRQzkvsSQT5CHQ0858JguMV1AJ0oo+2v0gZ01D4n9w40t/Fz0zS5SCVTFADEkgAcSSwhG9DfyvqUts/SBJllgucvaUMw5lQB5PE3xJ+WFF/pJl+7aOqB/zib4l/lxeZ+koZSpp4zG9AYniRJ4CFlfpHX/oHnNJ/wCETxF2LVCJD/8Aoyv9Af8AkP8A6xPE9CeBE6P0jK/0BymH/wBIniehPBgMy/0k7ZUwcJn0ETxF2J4MehFfbWyrquVNfMgIJ63gYrdF9BsN8OJfv5nh2nsoqibMTuUhXqkGK3JcMd4u5WmkxvR/a9D6sxDuPECh6uMWBPWGOrJrORC0mlv5PLft+7FovTIX4qE4Okf1DHmDBKpSatJNexmq/huo5pzUl2ePuh7Rel1SjqKCkZoenLNB8i+cKuk8MRKnVpfGrGqsdslT0EBjRlIUA7bxmPKCVmXiSMp2g7FYrs3Eyyf6SfQ9coXKn2MFfRX81P6GEnylIJSQQRQpVQjcdnGLUt2HhkhU8TDxJE7Na1JqkmmWBH30icPswZRW7Pll36MuLJp9ykLbEXlNVt4274c9TOKysjqUnv2VMDel9IXnly6jBTY8tsc67m90jqxW1AJEkIDk4eJWrkfDU4xG+v2/VE9BcaUWk6rAZJIYMNkaadeUVbkGVNMdTpdRTVLKOFX4ltkaoV4zETg4iU3SE1Ae+7YAgVAxc7IJSYu5M6WmKqkJAODmsXvRCk0fMvS0HakekdKDvFMuSsx1EGRFrY9CTlhwm6NqqD5+UJnqIR5YVi4sfZxGK5l4jJDep+kZ56tv4USw6J9mkGgQDt8a+tW6wq1ap7fRFsFO7SrNJSP5l/IUgvAhDNSRaUpcIQtE6bM/eTSR7qaD75QL1NKH/XH6jY6dv4nYpbTp6zSaXgpQyRrHrgOojPU1NSfLNEKMI8Io9IdsFqcSgEDaWUrpgOh4xmuOb9TOWy1Lml1rUo5Xi/QNTlEuCLXT9vFXJY6oREyHmP2/yiromTzn7/vEwXdkgePnFWLucvDf5RLFbiYb7r6RQR4t9gxZMEG+2i7sqxEj7p8YhVg1mtq5fgURuBF08UmhgrspO3BaWXtMtJF9AVvSoIPPFPIJEErBOtJrbLK9TS6I7YyypIJVLVkpV1IfZeCi3Ngd2EEcyrRs7wPoui+0AUyZrA+9gP5h7J8uEEmLjPoyXaHRcmdd7xDklgsUVWgrmK4ekRxTJOjCdm1wZjTnYsIF6SWb2Xdy5o6sAzVc1yDxcsqzAr0lODRj/WE36M5cK7j5Z5X9hqzW26cOEU4XXp2OlRrtK6d190HtNtK2dgORD7TTGFWs7r5HQpzUo3QAc22YgnYIivJ26/dBNpIaSnVJLYVOQGQA8hG6EVFWMU5Nu4iT3iiPZHi+CB6mCuCHKNgUeDt6xe0q5S9nZryU7iR5x0dO700Mn8RcoMPuCjRq0utYQyPCAHUTdJHtNQE9Y58qFKMrykNhueEgcyYtfjmEj3U0H3ygXqKcPgj9RsaEnyV9q0lZ5PjUkHZVSvyhyOghM9RUl1GKFOJR2ztuP+1LJ/imED/ak/HlCGg/ERn7dpuZO/eLUR7oon8qacyIGzL3oSCht8oHJe5HAN45iKyS6OqTvB4RWS7o7d+3ii0c7tWwmKuXk8EHYRyIiXIerv8AvjFYLuSQOcRhI6A+D8MYovng5cO7p9YlybWcYD6ARd2VhHL33T4CJklzoXEaJuOiZ9tEsXuJFR+3iIpyIGCTAZb6G7QzJLJOuj3SagfwlqcMOGMMUjNVoxnnhn0Ts/2nStDA30e0hVFJf+nzBg0zG1Km8mtsakTRqrJAxScuINNldwbOCvcNNMz2n+xoU67PQ5oJofwnI7jThASh2MNfRqXmh9DCWqWpCilSSkgsQqleGJ5RSg+RFPT1IPdewNJLvs3U6O8E9vDN0NRC+3dksLDMTeqWV7Iy3sTiTFwgkOnKTIaQtBUoS0Gr45OMTwHzhjYtIPIs90AA0zfzVx+kWimxVdtW+oNXKhwgrksUvZf92fxfARs0nwDKnJqtHihMDq20sDaCTY8THNNxle29pWkICVqSDiAoh6HFsYJcCZPJkYFgnhjEIemRSIzskxTLQYCF9RgNUWV1Jn4RSLZNKRsim8ESyBUo7YJAsmmap8T1MU0WmNyVHaYpBjKEhsBAh3JiUNg6RXUl3YEqUn3RnkN8F0J1El4CB6lrgEmLKRIJDxdyWJgQLIRThBFIgMYIHqNWOYUzEFJIN4VBY1LHCLiDUSsfVNHLImJYka2XGGdTlLk3Rgx5lO38pPdJVdF68zsHZsH2QM+DLq/+s+emEM5BCePFwfm8OpfCdnTO9NDWh63icWFc8TDRkhq2n9nM4J+H1g+gJ5BYDgPSLI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8" name="AutoShape 6" descr="data:image/jpeg;base64,/9j/4AAQSkZJRgABAQAAAQABAAD/2wCEAAkGBxQTEhQUExQVFhUXGBgZFxgXFxgZFxwYGhgYFhoaGhcaHCgiGRolHB0WITEhJiwsLi4uFx8zODMsNygtLisBCgoKDg0OGxAQGywkICQsLCwsLCwsLCwsLCwsLCwsLCwsLCwsLCwsLCwsLCwsLCwsLCwsLCwsLCwsLCwsLCwsLP/AABEIAMIBAwMBEQACEQEDEQH/xAAbAAACAwEBAQAAAAAAAAAAAAADBAIFBgEAB//EAEYQAAECAwQHBQYCCAUEAwEAAAECEQADIQQSMUEFIlFhcYGRBhMyobFCUsHR4fBykgcUIzNigrLxFSRTosIWQ5PSVHODF//EABsBAAIDAQEBAAAAAAAAAAAAAAIDAAEEBQYH/8QANhEAAgEDAwIEBAQGAwADAAAAAAECAxEhBBIxQVETImFxMoGRoQUUwfAjQlKx0eEVM/EGYnL/2gAMAwEAAhEDEQA/AKCWsxraPRWQ7JkzFeEE/e+KuuoqValDEmOmyC4VXqgVr7XusRxHSAvmwhV5eJtth8exXzkkFjjBo2xaaugBggyJiy7HGiFniIoht9HB5aDtSkniQCY4r08pV5O2LnmtZPbNr1GSI6sYxkjlttESIJJrqRs5BXBE5ilKUQhVBsI5jCvF84WqsW7Rd2GkuoJdpYALptKiU0x2AHk8DObt8L+3+R9OlK94h7Lbb6mSlRQB4yGB3DbDl0BlRcYuU+ei79x54psSgyCBsERtRLUZS6BkygYHD4JlciHaSzKEuXdxKzmMk7+IygJM0Ulm5n7qknWI5m70JSA/OEObX8rNKi3wEtNrAAJIUojAG8cXxD7YulLde6su7wX4U3wmTlVAJDHZBKRJwSlZO5Pu4sA4lEVe5diQRFkO2hDJ84lybWVyLqQAU8wfoY0/8VSn5m3dmdfjNam9qSsjoUgOWUMBiDiX2DYYlL8KjTmpRkMX49L+aCx6kTNA9pQ5fWNL0r9BkfxuhP4qf9mAtdnClMCjAUKeead8Mp0IqPmRh1GtpTqNxwhZGh0KVWVJVt1Jb05RJUaduBf5hdGFRJKQEiUlhQAAsOhgXpKLErV1exE//V/X84H8jT7l/nKn9P8AcSSYznvLD1ntywlhgNz4+kLlBPkzT01OUt0uWFm2xZFQajJgCMcg+w45iAjTjuunleouOlpJ4YBUlZY3aEBgkOGagpubrBRnG7SfBqi4Rx2Ofqy/dPOnrFurBctBeJHuDmSVDEenplFxqwk7Rdwozi8IHDAkdii7Gx0Et5COBHRRHoBCmtsr9+Ty34nG2ol8mPwW3N0c25BUEykKKJJVVhlveMNSUnJq9sfUMkqXgaBtmLb4uVOUYprFiXC2dRJUCXbAw6lKTbUne3Ur1QdoeUcUPvmIGRaBz06wOYBHgKh5RnrpblL07XNenk9rj3fdIYsqlMkmm0Nh9/GCp73FN49Aa3hxk48+pLSS7wQnZePW7BTKovkrbcyJalHBIJ6B4Aer3wYCzomKrfUNlVfCFTq24Rr2JKzyA/XVpUQqYuhZ7yvUGHwcZRu0ZKkXGWCwlzlAuJqynZeVUM+L7acopwuXuSWSP+IzXLLUNz084JqyBh5mFlaUnVaYcaYYcWhaVzS6d1gL/ik0lKVLe8QGZOZZ8IOELsXP+GnuLSVKK3Yim2O1Oagjz0IOpLBOZYyE4h8W4D6mFrUJy4DlpnteRuwIQUMA6sTeAYVbaHfDnCdRvUk0P0nhbWn8yvt4T3moTk75EULRqopqmtxir7XUbiQAICi9Wbmfo8G82QuKWWK3esEU49iUqxqUHc1fM7YBtJj4xbXJBC5bnw4ZgZXsHGPhoMY85KOodNd7+nB7v+JbqTTb0DJXIADpe2bIF6WrJ3lL+5XhVGeGkhkDzP8Af7EW9E7fEF+Xl3RKzWpR8KQG9omg2ZY7qu2EXW09NN1Ju305LqUkst/YKO8B8COagaOzkBWG9oFabTrF+lwLQt8X2AWgTDS64DF0hRGdd2fnDtPTpR89PqOpqCzf6i5sywHKFNtulurRq3Li49Tje1wYggzVdm1PJ4KI9D8YBnmvxiNq6foWpMUjkM9F3IJ2jxOQcNUjbGGvid2vawS4sS71w7GtKfLbjBSrtw4JYJZjUsCE0Z9ucFQ5duOhTyHJjTexDoTFZ5JgkDF3Jbsdv7IFy7F2B2q8A+znR6wErj6NslL2stg/ViA+sUjk7nyBhTl0NdJeYyabcVBkJY76DrCo0m8Gmo9sb2K6bo1W2pjYoWWDA693dgFylIo7Pv54feMRpotNSJS5Uw5K6GKsFdIOieRRQZuWEVGCi7stzlbyse0HZlz7TLSlOasaYJUc+ENhJKSb4ETV4tLk2idEz0AlMuv8p+MbpVqVTDZzlRrU8wFpttWghMwVaoKRRzso1GwhctHGavTdg46pwe2qiaLY9QkHH2wB/uD/ANoxvTaiM1eTt7J/qalUoTT2tfO6/T9SuBugmlXAapwIqr5bI6LVSpJYsl9zKnp6MZK+6T4ssL68gVK1dxPoPqY0r4jE0lAiHIwi2Li1YnNmKBYFmYdBXzgVFNXGNtOxCXIuXgEVF0qvFK2GApdFCVIw3R5Kvrau12W1xs+eh7uVRztn6YOTESwWuJO1iVZPQg02NtBxi6muqqSStwvZ/MtTm1yHElIcsgAKCfChTPeYuQXGqeO2BlqK7b83ErcdH1B8R9W/qGVIILFJosg3AynTQFtxKq7+EDKVaSSldpN3tz6MDfjnp1+51CmKVLUp/adbKYVxVUJJOJ2GBhSrOUJyUr5T/QjaykBlzUJuOZaroonvEpALlTgu1X8tjRcdNXW1uLdr4vbrdMN3le1/oD7yX7yTRQKnqXDPdxGeVX5wVHR1oVYya4bu783/AMBpS7P2sVwjuHQNF2YmaswbCD1BHwgJYOB+NRzCXuXO+FnDO34K6KszzRXqQCuQKkPwf03wl0Yp71yFF3diAAcC+quBCuJ+cTxFdLuO8KVnK2ETLe+sO4emRY5RPFgmWqE5cJBJav41HHFI3jZtBglWg+oDoz7E5QJ9t8PZH3tgoyUuGDODjyiYlrGCk80n5wQDcSU6eUrGxqiF1HZj6HDMz2oZRQkBhVRHkD6xlqSuNc3F4KIoShJSGdQauMUqksDVVlUwyKr6vCljmSaD5mN0Km5XRmlBReWcsmjnXrG9g7CpJLDkKmmQifMNPsiapxMwjBCSzDNsSYXObTHU6Sauxi0WC8A4oCrCm0CCa6gRdvLYu+w1m/zDn2ZaupKRjwJitzZJRSZvmiijJaY0FOmTVrASQTTWYsAAMdwjpUNVTjBRZzdRpak5uSKqfYZkoEzEEA0GDOTg4OwGNMasJu0WZJUZ01eSFv1iDsUoo5aGZOVPXW+IiQ5Kqx4QOQkXhs+VYKfAFLkGpZcxEsBPLuLi0LDt3aHpng4OClEZDKPNwoaeHEW+nVnvvDg+W38iJtCs5o3AJBA4C7Q78YcoQskoYCVKP9LI9+c5s08FK+KoO0v6Ug1SS4ggSrhxCjxIw6RP4np9xijJcJILISkvdlu2/wCWfyipblzK3yI7rmX2JmY3sJ5v84vZJ/zP7F7JP+YGouchwwhqVkMirI80WEXfZdWssbQD0LfGAkcb8ajelF+po2gDzbOKT1imQ8gxSZGjoiydQctCnqXZvi+XCERjNPLNM6lJpqK/fQ6Zaq4V2j73dIkozvixcZ07K9/kTuFhRL1xHH75mLcZW4VyKpDc8ux1CVA0Skbx8n4wEd8XiKCk6Ul5pthBMV7v3X6dYLxan9IPhUukxg2ZKqqelKQcyqCwzO6S0IZ0wrTMuhroDPgTm4heOo5wXUijscAgkzHVk4cdHg3axXtgUmdmVMySkvWpI9H+xA5byymjtn0VNlKBWksl94wYMRxiJKLuXGm74K2VZNcvUkkk4Akmrc6coGTuao4VizTZrzVwH3wg8SwLd4XaLzsXK1pymAGokEZjWPyglJPgXKO3k1JiFECIhCm7R6NmTkoCCnVJJckZMGpxjVpqsabbkZtTSlUSSM3N0DPT/wBt94IPoY3LU031MT01RdCutC3JAwenDD0h8ODPUd2dliimxZutPR4kuxcIJJtC8FdA2ZWyiHD4Zxx6m7a9vJ9Ile2B4rlA5O2VWywFH+kYUtU42/va/wBsexlXitWOm1yxQJPC6lvV8IJ0K7d3MJU6r5IItwS7J5YDF3f4NBS005yTc3wrhSpSfLOjSSjkObnJor8hHq2V4Uf6jkwKUSSPgMGjXCnsiootaijBW3EpNkWoOBTiIIOeqpwdpMLJ0ZMUoIDOQTU0pj6iKbsD+cpbXLsXOidEzJS7yilmIoS+IOzdC5SujmfiOqp1aLir8ply8Bc4B1IeAlNLktRcuDipZBdoXGrFvAyVGSWSIJ3Q27FMTs+kg2uCDeusK5sPKFxqIpO5ZAwxySVy7XdgksPhCnqIdxqoT7BLsGqiYEoNcnUwdwSM1aQCVFsqqYcGevSAlya6Hwic60JvIKVm6EqJAvF1OC5Iw/mprQNkMfJKQosgOq6EIYpF51VBBYFsBi2J5U1kZFLb0v6hbNaVgOUcSyk1vKTgx2V2OMjEuw5Uo3tcHKtyilAugm6h1FTOSkElmw8RfdEbYToxu8lfajLXUAJIAUSMfCtZCgwAOqr5wLdw1SaABJSiYCmoCsGZgQCcdrjbBR6gThxY0fZmz3JanxK/RKR6gwUY7UInK7LcwQBExCETEIBtIJQoJ8RBAfB2pBRaTTZUr2wYi0aBtCfYf8JB8neOtHU0n1OVLTVF0LXs5okXF97LxIACgRgMfOM+prO62MfpaN4veh5XZ6zn2D+ZXzhH5qr3NH5en2Pl1ikzJySZYDggVIDkuwD4ksekOq+HRklUdkzt/wDITnS3QWb/AG7grBOSZiROUUoLuQK4FsicWyMOqUkovYrsyw/EK7mrv7FvLsVmLnvlkOaFaJagQaBlpqCD4sKF2wjNKpVivLC5dWpUTalJ3vwds9hlomBKyo4kBSFAEGiQVAuVZsAxbGsZnr43tZp/qDKs3SSfR8gbTYVoKlXClALhyPCSGIeqk1SLzZiNnjQkrXyN0r/iL1x9UPplKYm6phUlizcYm6PcTtd7BtFzBrJGLk8qV3DfC5SUcs16mlPbGTXTI2i0JTMQu8lSU3r5QQu6CMTdJYO0K8WE8RaYFCDlGUOrtb6j6NNSlEJSokksNU48xFOLsLr6KrGnJyXCGwYVc4pNE5sYzVotrBpoTinZh0zgRjGLdY32uV07SKAspfDGhpn6Z4RopVmuTFVhCUtseRKRaipblAZkkAqFA6gFBhrEtDHVXPQXGnNpJLuOWO3pVNuEHAl6BPLaYzVJSkrvjsaaWyMtkee5aC0pH0gOtkPaxdnVTiY2UabWWYa9VPCPJjUZSn01bbqijIpHVyxgWa6HwlLMnl6LCXDMz5g7Yo0FhYtJrcJCkXQmpIrSpLDkIO4txGbHpmYpTOkeHaxbxZFny9YidySjZXHLPpVZVcUZN6uZDmuX5epgepdsDBnTWrKSaF2UMA7Cor5CpirIK7JKCVJBUkBVFZEhVM88GfdBYK3PuWWiP3STtvHkVEj1iwRsxCCtunFCCpLEhsdjxCA024FRFAke0SwfYNsQgy8Qo5EIRMWWciyHzF0yJM5aU4MolbqvLKggFRDBtclktveOf+eqaurZxtFcGrw1RjdPLFf+oVgAzJyJyXSVSrktik+IUGIG/KNKlKLwxbi5LyxY2mxWc94qWkTmdgJt6p8IuoZQzNcbrYwX52vxFY73HynCpZu18dCqvWhSnSFC7dAQlGDE0CWwGznjGZNSvKeX9/kHKhTWL4x1x8x/Sek5yEy1kETFAhSkuEm6QADdoVirgYMM400dG6vmnJx9sNrv6C5VowvGCulxcPo62TFze5aVNdLmYkqN0EV1wklPu8yM6aI6KFFbk38wPzTveywK2lQKpMq6pCV681JOs94pSglgboZ2LHWrElTc5SvlRXyv/oKvrHU23xfH79w+k7IiUm/LAlrTVKkgA4sxbEHYYVS/iy2y/wDBVS9JbkDs00FUmaAwUQSBgFBTKA3PXgoCGRb2tS5WGdulU8fTSv2f9sGzQYz3PIMkYlyhKcoBRdQSkB1ElgOJ+8YxV0t2DqaST8O7CLRfQbiheI1FhiDRxViGhCw8jal2nZ5KGbLKJmuC919VqKfGlAMXaGXvwJs50X4jtZ8l7Y0y1ywUrQVqJcjIklTMajm2EDJNB0nB+aIxKkXFsauKQ7TtXyL1d9uPmNgxtuc0kDEKMl2mmn9YIHup+ecEldGyg/KIASyApSixqKN6PAvd2NCsMWKZLZYSkkMz76s3DHKK3OPJUl2FlIKJZcmgF1iaORrcWi1NXLlFgwFgBgzYVD02Re5BbWa7Q1s72WDm1eILH584jF2HpspkuTviyrl7ZZd1CE7EgdBFlEzEICtEu8lSdoIiEK21WFgm7UJBcOBxLqDCIQBaJBAUQFJCUpCWJxJc1zasQqxIWmYVlIUAUkBjdAO85kndFkGFWxQmFN0EAOSCaDfTHdFljFnnX0hQBD7YhD5Dp/8AzEwiXORMSlu7TfKFb3CkhKlEvW858ozOVnfj5WGy3N3M5dKFEUCgSCFCoO9JwIgpNBU68oKxcaIEy7OKgoS1Sl6xSyL1FpALM5UAABmQcofpv+yL/djPPPBZWFYUtckzVTJSpb3lBV4FKb5CAom6rEOxdsKxuq1IQs8KV+O5I0ptOSTsuo4iZZ0pCUgqSKgkImY4nXBAV+FIjn1dU1U2uVvYjrRvwSsmmJDEIuhRYlKkoQos+IQgPiduMSe2VN754J4ub2E+1Nr1kTkDBEtCgasooTMS7HApUz7UmAp6lwk9uU/0HSoKdNN+6/fyM/pHSkyatJJwSN4FGLDi/WAhJx8yGT82GXdhcWeS9CorWBuUUpHmlUPoSlLdKXVnX/DoWg7cY/f3N1KXgYzt2PKVI2k16hFGkDcBK+DB9uJSkzEqWDcWgBOsKkG8aYhnGIygaLun3OrZRSRlZC1iqCoMaXSQRvphnDmk+QS3T2gmod7qlEveU5OQY7mDeecLdGLJJJw2dBKdNUolRcEsoNhgz405b8IYkrWBjFRWDadhTMUiapSlqSLl28SUg1cBzSjOwjPWsmrB2vF3NgDDUzlMIgPBXKPnvbRX+cWliSAjDegH4w6HwmuksWAqBUhLveFCH8jBuzWAruMshk6gAfedpP8AaM0k2xyfQYE1ymtGCTxZ4WxkugqZrHdkC78oa4suLurmm7KIaUSfaWcOUEsi5pplpOLqA2kJ6kJ+MELNO8WQ4TEIRMQgC1yr6FpprJUK4VBFWyiEKK16DnJRLEicQpLlalLWkrUWdRu0dgyXokUYiLJc4u0zipMoJQZ2spSlMQgFRKUggDwpKQ8aadKGzfPgy1akt+yHJPR9mmFSgsJulJ15atUvtBNTFVI00rxvfswqUpt2la3dDaJSgABODCgoITZj9yPjll0SpcnvCpV9zqsLrBV0g0d6GsEtROc1F8MJ0Ywg5LlFto20FSSlUxSFS210IClqQdVIJGsWVdArgo7KOjTjRquDSaeVfp6C1J1YKa+Z1KJ7JWETL4Su+qcQoHGqEzMwNj4ddE6lON7tW9P9FwoVJPCG7D2WtCSlTy0FJBF4k1BfIEGu+OJNSqTc2d6Or09Ol4Su8WFu0Oh1WdUoyyLtUgYhJpTelmY44vg5NUo7ZN9rnDahC/2K6yyFJvusOoULZgk+pjn1ZKW2ywhunnHZOElfGC7sFqlieqXOTeTaJckAAXkjUAYAazBV4Ahi4rmY303Bra1yavDlKhGVP+W5ZSexVme+BNKcbpUG94AqAqli5IO4EmD8BcbsGV1Wnxkqrer9qsEEMSACGZIokNkAlo1JJKyPT0ElTVuxp9HzHloP8I9I588SaPIayO2vNerLGVLcGBEIVtVkROSEzUJUEH2qsSkpBbnGVNxeDqYauYHS/Z2ZZB3gUlacHAIIJGYJYBnrvEaoVVPALiIhN80EsvVwcOuOWUHwRDmjNDzp6GlgFKNUkqAAJVfofaoQ7b4qVRReSks3N/oiwJkASwAAEC8ASXURXWYE1f6YRilJylcZ0GkqjUng48uXYZsqtaC3ZsVFGN7TWj/MzSDV0gfkSBFpNs6FKSVNFYhJSBmo47MXc5GNCXRE9zqJCVKN4uwHB4kvKhlKO94HBID0bcwbby8oHw1Jclzmk7OInabGSRdJKnYhnBOAbmYFPNjWuF2Nho2R3cpKaEjxccTFp5M9XzZHLFrTZY3ueQKvUCGsyJmlMUWQMUQXthVd1SxcVGzP2SBzEErdSmLptigaoJG1Ndvuu1B1bbF2T6g57BJVuQrNuLZkgYGjkGmNDhE2su4hpGxq7wTpJQVEXVJUdVQ2P94Rop1Ft2T4EVKb3b4c/wByitei5yQuZ3YQmjoSXF3PAktQdY1wrU3aN7+5jlRqK8rW9ED7uQa95LG4S5pA5lUXep2f1RLU+6+jMPZ7YpCCgsdlM+ux+ccOM9st6XB6SVHdBxb5D6ImKBnLBIZAS4prKUCwP4QroY0KtOtNOVsXK0emjTqbVn3G7ICq+keJUtSU7XoWG8gXW3wdZXhZHXq2ik+iaNLpHTIQpctlKWlKjeCQUuBeAWbzhyWwHpGaEk1zwcKUHiVsMrpFpXPmdzPCRVBSUs4oVA3aghqMdvCHqDityzdZ9hFRxdkRmWezpJSuYtRQSGulFU0xSCSSXxpWA8BNLBvpaKq1eKVn2BybZenJKECWVajiqgCCgAKPhDl9VnJJLw5Uoxyb56RQoSV74ZWWGzd8lXezZoJFCkXzUYuqYliDG6pjEUjzakuTQ6dmpUlKkqKwtRKSQ126wUK1BcsQwwrgDGBdjt/hSk5OV8dg+i5v7JO5x5mMFbE2c78TjbUy9bMtbLbgk1he4wIBPtQLtg/OFtJu46NaSVkdTa0q1VBnoTluML22NVOspc8mM7T6L/agyyVFQ1nqNUBI1/avAbzGqjPy5ClHJt7KhCAU0Ae9Ri5USWAZmGHSMsm5O4Tsjip5e8wFGps+ecS1jLUr9IkhNh17mOwVM9oNMEx2mLJNVaFrSlKwSCADrUSBUEbtsaqfwmuilY6FzLpAkrGLsL3DCGRsxskxEonXXEqY701Fbt2EaLRlCzAg5Rd0W0vR00pvAXcPEWzGWMYVF3sb51I8lzouzJQkkay2+wBE22dhcqu5XPKtDOHb74QewV4rHOzc8KtCgC9xDncSQBzYKg3wKNUDFEOGKIcMQgNcsHED49YhAM6ypUz1Ygi8yqjA1qDwMWmULTLGWSA7Jdrpq5/GCca+IQSk0U4kAqYnFT4Y09qtS70w1ovcn0JZnZc9w5lsa5PntDiLx3Bt6HyZVikkvemj+Fkn/cSPSF/lmuGd78tU4TX7/fcOtYYJSLqBgHck5lRzMPp01BYNVGjGn7nJbOHchw7ULPVjBjnxglpe0K75RShRTMCVOaitTdrRiSlnLXIyeFFbl3Rwa1WUG6b6Y/2dsVntBmIXLQXCwxV4boDMaigrDKcnGCizI83HNIzhVJIWp6KZGqkKUEpvJDrN27iWFAziLpRly2ei08HiXC7ZzjPtkVsixfReom8lzhRw5cYQ40zvtdubF5YracJqpbO/7wHClHWW5NFtRjlM8xKlqJ4cePQr9JWxJUyXugqODVUasDUUCRyfOF2u7nc0GmdGn5uWWGgmmJa8xBNGJpTlidsY61NuZzfxWk/FUvQuEaNdvEf5W+Jhfg92czww40TtvciPlF+CieGCXogH3x+UwLoJ9SeGDXoYOFXi4dqbcXrXARPCsrJh+bueFlYhN4dPrA+C+4Dg3ywwsS8byfP5RXgPuV4bFynO/L/M27MQSoTBlHbywXe6wQFJJODF/NmieDMpQurooNI2q7NWCtYUDkQz9DHRo0/IkzRBWVmQlaWVevCbX+JKf+IrDPBXYZcfT2hmjHulcLwPrE8GLIGs/aK8yVS8WFFPjTMQqWmtlMu5cWyX3aL5IusTTFqZdfKM+y7siKfcoLbpFCkkIN0n2mL8nFOMO8KouhVolp+jWwpQLStKiq8pCXOOqCrHPxwLv1Akkng26VRQJ2KLOGIQ4YhCMWQ48QhExCAlSU+6noIhLHx0TRGs9RY6Jt4skEnYA56CK4K4yxuTom0LwlKH4mT/AFERTlFC5aujHmRcaO0FaUP+1QhJxS6lDoGY7wXhcpRZirayhP8AlbffC/yWEzQ8sJaZMajEhgbrglJWsqUQ4Bxy2UhUUk8IzrVS3XjH9+ySQoJWjkZpUfxLX5JLQzdMf4mtnwmvlYGdK2VKv2UtLNlJDv8AiVlBKM2BKnqGvPO3vIYk28z1JlpC0B3JF1OqKnwxU6TitzMztH+e7+Y7bdGSVqvLlzCQAl9bBNBnXjCFUlFWQyjq6tOO2Lx7I9Z+6kpIlLuOQSCXOzMFqQEqt+RdarUqu8sj9ksKZtDPnFRx7uYpv9tBzivUTnsBtHZtJcd/af8Ay/SIVu9Bb/pbZabSP/0+kQm70Inssr/5do/N9YoLecHZOYMLZPHNR/5xLk3+gxL0FaE4W1fOWlXqTE3MHcuxWWkzLxEyZ3l0kA3Up40THQoQtG76nI1tVTltXCAkZw+yZjTa4AnQkqcXmJqfacgnnnAShE20q9WK5dhe3djQmsucsbjrDpSAUOzaNK1TXKTKaZoeenwrSriGPp8YJqpHqFHW05cpgFItKcZZIGaa+hMD4lRco0RrU5cSDTtPTrt2Zeu0oQPMsCecBGpFO+0YrPhgU6TT9iGqvEuzNV2X7QqkyyEpSpKlFWJBwCceUXKkprff7GOddqps23+ZorL2ulrYMUnhfHkQYVPTSjm6LhqISdsr5f4uW9l0uhfhUlX4VV/Kpjt24QiVOS5Q9Z4HU2hJLPXYaHoYAgQmLIRJiEImLIRMQhyLsWfKNCqlBBK0JUu/isKULjZJAIJd9mMNqOV8M7WpVZyWx4LRXaBCAyQ24XUDoLxhTa6sxPTSeZy/UF/1HMPhDDgSfzK+UWot/CmyeFQjy2xc220TC148Lx/43RB+FJK7si/GpQ+GISTZEu8xQB3XfM4wMovpd/KwL1lTpgEuSDgCqp38I0wjGCyre4l1py5bPCyr90/DrlBqvSfDRTjLqH0eohV4EijOMdvyjlfi2o2uNNe7GUafLLcaYmBLOH94gPzGEcn85NRshqoRbuCRpKY73y+75QqNeo3e4yVOKRptG6VUUKKilLJxYlzwyjfT1DksmSVFJidk00FFlAlW1IcHewwiU9XfEk/lkk6FldP6nrTpYg0QW2qBEDU1ck8R+oMaSfUnZdKhRAUGO1w3N8IlPVqTtJWKlRsrplsDG4RcR0tarkst4jQfPlDadPdKwmtU2xbRmEpyjp2ONyTtUghqHpEi0wpQa6ErHOIhdShGWeo+jqpwSS49S0Uq8KjDFozyUoOyl9cm6DhVTlKPHZ/oVk6TdLgqTtcU6iLVVyw0pL0f6APTxjlScfdO31QATl7QeYfj9Yk1Si1e6+WCqTrSTttfzz+gBVmV7v38YdGvSeNwmppq68yhZen/AKLTLEDigHin6QzyPOBF60cZ+4/o3QHeABKQlOZZhyAxMBU1EaK/QbSozqu7+peWTRCZAN0JG1ZcqP03RydRV8Z+e/sdSlRVNWj9Qdr0UibUs/vJYHy+MLpaqpR+Hjsy50ITy+e6EVS7VI/dzCtIyNfJT+UdGjrNPXdpqzM0qVanmDuhmydrlOEzJdcNVwfynHrGmWki1eMhUdXJO0ol7L0tLLOq4Tkqnnh5xk8NvjJsdRLnAx+tJzpvNAd4OEDYK4S9EsQi8WWfJU2cZueJJ8o1eDE1yqzlyw4ujAAcBBRppcIW3clKTeeoH3k8SpNwSsrlpXDokI94nhTk+EK8Ss3iKXv/AIBlsXLCTClDfsuasPjFRpVZ/FU+gHiQXwxCieoimGbBg/DGnGEVaW2VrL3d2/oNhO/f7JfUF3YJdVRRi5zLbT8OOMDQ1M4ycJpLtiwdWmtu6m7983K82wpFCEVNA4UBX2iCQW3BtuUY6qTrOpe7EzqOMEmOWefMVLZKFEUKilIKruAIWtDuWyrWkJjTkpZS2+yL8dWxz7jcntDZJKghMtal5hQQwURheOB4MNrRsjGHxW+yFylOSL5WnpatREoElnolVTuSS/WFuUXxE0U9NLbulIZ0im5LSEtLdQBu0JoosGGNN2cFNQp03j6GVNyn/kpiUkG7NqVAi8oEMyR4gKFwS7HGOZNUptbW178GqDa+JJ+we1pWshXdg0a+lSVPscAYecMq05TSco+l1kuDprr8izsfeIF27eDUctV+ZAZjdjfRpOnHas+5mm4SzexntJWg2idRgE0S6gEvmbxbE05COrRhsjdmKbu8Ddj0VNDFV9sQUhMwb31qRcqsen3wD4XdC+kVO2smYNzpUDwPwgowUlaSsVmLvFnE6RSkALDXsHc9DX0jJXoJSTjNp+nA2O6eZJP5WGkT0nwFKtxLHoA8BF1uk0x9tLbz02vb/wBF5s5QfVLh2Y04F3aLqpJrfG/qlb+w3T041Ivw6ls8Np/3FpM6/kkk4vtwoadOjxFXpX27nG376mGvCdOo4uKk79fl1QwZBDC6XOFwl/ytE09anVb2zUvdWCr05wS8jj/+XdfQudGaHI1ppP4H/qPwi6kaXEIoOi6/M5P2LorADAMBCtlx1xafaEAG8UtgXwrSsLlSCjd8Cdps+aKHY7dNn3hC3SLUl1AG1vq1C6OCOFcKdG2Qnw4p+YLIvOsN8XroChUcdopql41UdS6XlllCalKMsorNLd4tITQ3do1usdShsT3JmPURnOO0rbPpGbJNFKTuy6GhjY4QnyYU6lN4wW1j7TkeNI4o1T+XwmM89Gv5WaYayS+JFujtDLIB7wDcqWonmxaM701RdDStVTa5MTKlkw82uQxLlJAJU5IBLbgHJ6P0jNqp1VBun9SQavklaZQdJSBwAptD8a9Iz/hmolWptVHlMbWjtlgXUojJ1NQM+WKjs3fCOjZPCMc2kvUNKLhIN66GcuH6B/Mjzi88gRwStEyWnAsMyTXg4+YhU6UprMmvYJV4ReFf7hNDqE6YkJLpfWINGTUg40wGOcKdCjSi5p3fdu5b1NSb2WsvoO27QJnzFGWtKEJNVXEsVYmiWvNtOZOyuBwjPhmunXVPEop+jELfo+1GiZ6Z6RQBJmEbMALnUwupCSXL+Rsp6nT9KdiGiuzc8rJUmWzVAWBuxSFAdDARpqWE+AquujFXS59P9mp0VZJkpP7KRIr7RnLvHiTJjVCzV4nJq1HJ+Zs9arZaHuqRLS1dRZUeDKlgbDGbUanY9vUOlSTVxKYL3iCismjpQz5NrY8IwylGecuTHpNYxY9KSUkslDEMQU4kFw+4FvOFUa06Unbkk4RmsnNK25SEqStKCpRopNDlUj3gw2ZbI6mn1LUmqqvbtYx1opJOJVyWb7xjqfnYNYx7iI0rpylwv7k02koIZRcu11wacI59WFabunu9v2hsFHpgbs1qmXioqUF7XYkb2xjdo3JxdOouO4upFrzLgp9NW1c6drKvXBcGHE4b406eEd8pLjj/ACFUbVOKfXJ2TLLawptjJrNK156X0/wBFtDqbOttVR4O46FxHMjrZw6hNKXxJMLZrNOWpiEEZlQIHqxO5oY/xCCV6iRFQU3i6+ZoZUkIAqTsNAc9lBHM1GpjOz4i+iw/1NlOEkrN39wqVEZnmYRGtOLvFvHdhNKwK2yETU3ZiQoc8eIj0ekrKrTUrq/WxnmrMq1dnZOKb6eBfyUC8aZRUlZlRm45Q/ZCUAIUXbwlsRsO8QLhHhEd3eQrOt6StSZkshKSGWfDXO9S7WlDFOjdXRcZtcDMmSxCkzJjHIqCkt/MCRyhE4NqwaqLsFnyErxx25wuDnSflBklLkq7Xo4tUXh95RvpaqMvRmedIpp+i80FtxwjbGq+pllQT4Fu4mil2D3QeWCoTirJHrLMZMJaydWTViPfVdx6+kE4XVhLrRXUdsl6695CE08Sg5GGGsT0EYqWjpUW9ibb/foFPVzmlfoQVKClMmYk1cqIKQN+t8BG1Oyu0ZpVJPCZYIlWZN0kzJqhjkgnmxaF3qviyJ5FzdlHpiwSlzTMUm6ksyLxZIAALM2884w6uFWKTUrmrTTpcNWGtFSwnVQm6BieOTefSOJrZtQSb5yzo0XGeUsLBYc9XPjHNV7WNGBqRpJacJj3fZoQPP5Rpp6mtTStJ+z4ESo05cpBbLb1Ob73Fu4FKnMbPjB0tU9zU3h89PoVUoLbePKGbP2klBZQQUoSGFCTQYMATg/TOOxCrF8cdDlzvfPI8i02ZYYTEY5rYvufKKdChJfMtVZoFJnWdU4JlrBViwBUkjGi8NueIaFrTUlUTiF48nGzGLTo1yVBZBxrXzygav4epNyUncuGpsrNGMtNo7xZUqrUB3bYRGLivXqLqT3SxweTLBAHOm0/frthknbCDqtJKEeF/d/uwugpvOBrB8mPB4m+UcrBPDsstWZG0T5iaooptYllOP4X6Rt0+okou7uaY6R11vh8K6dfn7iYlrRMZYLknxJKVNkrYxjdpasvhtjuZ68FzfJd3yUhIS5OweXGC/N0d3JXgTtewO3SJ1nSkFu8W1yVisJNHIGFWYfIiOfq4UXU3JY6voXQo3zI0+jrMZcpCVkqW1SWZzUgMKh6Ax5vU1Kcp7kvY1W7B7u2E2V3uVvQh0qf7+kOjXlzB2KcURB2wzTV3TqqUpNLrYqUbqyDpQ8enhVjUjui8MyuLWGdVJeLuSwlOsVKgEbCHS4wpiDvEWnbgrb2K6ZY1ocySxJKiFklBq5Y4D1gt6eJEv3Jz9JplrCFuCUu4BIxZqVivC3K6LQ+ibGadIJMhNs6VYhjtEDGpUp8MjimLHRpyUIetb3iB4PqY+xoCzrLCWzN48gADHWlePCuZI55ZZNZkuyZkyntG6OIasK/jPqkFamvUVmS0kuEhI4k9SYYrpZYtq/CI2qemUm8oE7AMTgPUiE1qypq42jRdR+wgnSs8kMhCE/xu/r8IxPWtM1rRq2BzS1jTNSZmsShCStAdi4vUO0AvBVU6qvF2fsDT/h4av8AMvdHSz3UuQlKb0xJuOkqWlJFZswkuhPiujE6ooxjL4UWrNXHbnfdcu/8AT76huQEhPIKCj5mE/8AH0b3sT83O1hLSuikIJXMmTDeYXkyUKKWq5KU4UxaG1KSad+omNSzukV4kAgKCyVvVK0KQbtaEBTOaHPzjlVKdGlFwvl8YyjdTnUqNTtj3BqspUjvESCqvuklxTAA13ekLpU627Ym7eiwXVlS27mlcUsOjJk46qcAAbrXTu1boFXdy9M46cYSkcxySNvoXRCZSXIdZxPHFqnY8a6dNR55Ft3OaftDIuDFeP4c8NuHWNNOkp4fBn1Fbw1jkzatHI3jgadD84GX4bB/C2jPHXP+ZAVaOI8KgeND8vOMtT8OqrjI+GspvnAnOs6km8pJDe1l1FDGGpSnDEk0a4VU1h3EtNWhQEspFDewY7BUYp5tlD9LC179TVp9RUoy3QZ39aJShU68pgyQS7AZBL/ecb6VZRvBX9zRGVKq90o5+wKX2inSgRKIlvgQAVJFaAmieVd8Km05XsM2N5fBa9l9IplBa5kmeucvGa6TTYAtQ6uSYyamnGrBxbMlTUU4OzkjTWW2CZ4Ur5gU43SQOscGp+H1otuPmS6/6G061OaupIZlkqqQRxxgVSqVJPq+cZCckkFBFXH3wg6cozTU0r97cfLgpprgiosN2cFF7HlXWL26lewxISMo9JR8NwUqfD7CJN3yFIhgJAxCAZkgHnjsPEZxCCNostCMQQxBwY0NcU+kWnbgq1uCp/UVoH7Eszm4qoOADL2ecMUlL4gQ0nSYvFK0lBTiT4eIOyAnSvwEmWCJgIcEEbRGd0w7mAkpjvs5iZ6f3hUEp1Us6lhnzoAc8IwaytOmvKjZpaUaj8zCo0WFBwicvO8SokZuBhTFxsjlRnXnLLOhKFGEcInb0Jmoqq4sVSd+/cdkaauso1IWaZhjGVGeGNdn9JWJEhJnpPfB3F0rKsHNU3Uh3AFMN9Vwinwapyl1fIrM0o0hakKreI1kpCiSaFSUgJ8OQpRoXKrWhV2LjkVCCnPJoU6WMtX7HXlqukrug3lkAEKm3xeUDkA4YJYBoKpOUV5SbLy8zsizsunQQy2RR7ygbuTAM4US+AMShVk4/wATDKqU47rQyHnWJVpSUzLyZWOF2Yo8K92ncdYv7OBe1u5F3UX6gZHZcS5l+TNUjaCAoUDBiG83zhctPBy3B/mHts0Wln0etKie+WxqQyMc2N3Dk++GqCXAiUrj6Jbf3eDQB1VA5wEWUzKWmaZiys54bhlG+nDbE4+oq75tkAmGCDxTFkuRAaKaT5LUmuA+j9FyJqgJxActQMThioYO+ewxzdXSpReI5OronKeZSwPdoeysi0TGQVSpwADkKuLSGDXiKkUF4c3jI5NdDtpyjC8bGan6N7hVxUvuzlSh3hftQiW7qcHUTr3/AIjf6ESmAaMx1CiC4LHaIpOzui1Jp3RbWTSpwXX+IY8xnGijWjF5XzRtp6x8TH12hN0F0scC8c7W/h6p0vEpZV/nn99jr0KqmyKptY3fhWlnClLxI2b79gK084Y3ImR0PDUVZAJ3GcYAsgREIRMUQiREILzZOynp0i0yFdbZIUkhaQRvqPoYNPsCxEWBGXeJGwM3pEuUZRM8DCvCH1tfShxlmONNi88kzJeCWUk5m8SaBmIOGdOsYZaudWLaN1CEU8lnbO2EybKuCUkXkGWpajeJoxIDAJVic8YZCMZO1ySk48COiFKfvGJSXClMbt5nGtgFUPF4y66hFJOJSk2m2MWwS1KvGWpSv4WqQKAuWbbGag3FbXKyLU11Op0LarQgdzZxcS/hWkAqONFqDMGFKRoik/MvqaKMlyzY6d7PzzKlJkpe6EJuBSQkFI8TKIA2ULl4OpG/AmMbyvIhonsUsG9PIf8AhKTsoxSwGOG6BhSXUupKUsLg2As5jTuQnYwibMd0TeiOmyYsx3Re9A+GyQsx3RN6J4cir7QySJbk0BDtU/2go1owd2U9JOt5IvLM/LUg4LHMH5Q9a+n6mef/AMf1UV0fz/0X9g0igITLISUhwQwXeJq7OCOhhM2qkt0Z/LgdCjOhT2VaT91lB/8AD7PN8Oqf4S3VCsOkF41aHxZ9xP5bTVfhw/T/AALz+zqvYKVcXQr4g84tanN7tfdfoyS0K2pbU/Xh/wCGVs+wzJYYoIGbpcfmS7RVS1V3f2f6P/JKcfBjtS5f8yf2kr/dDOj9LqSLqmWni5HA/A+UZpwcX/o006rt39ncuWRPRdATMRmlXiHyO/0xgGk+Rr21FZ5M3buy5QSuzi+AKyVkgjhXW+2JgHG3qZpaZRzGN/T/AGZc2ggkKSUkGozG4gwhrJy6j83FvQMiYDgYoG5xU01QUgoO3buG3LrDMbPizfg1abUuh5kW9nlqCE6oCWDVq34TlzMdDT6qnN+HHlHS2uUfEta4SWsg4twjVKFyKeLDFmtakk95MTdPhox+/ukZ5Qa5LjKyyWaVvANBI6RAlgyIohFQiEFpqYNEFlSRsEGUfOkTNkcSwk9MJcEB8Czs90uK8esOpy24GRkesuipjglsSTeZiSXdiMOrxqpqrLMIsK9+hcLs5WXmLKtwonZQYDpGiOgqT+OX0JYOiUkYJHOvr8I1U9FRhm1/ctRRvNH2BYkS0pXcOKjdCiSasHwruOEYKvmk7YGxcVyrllKkKAAvkkNUip2kwKVkC3dklSSW1jycfGLKCCQNqvzK+cQgUSt5iEJpl71HnEIESIhANpsiV+LgRQgjFiCCDFMKL2u6BS9DSAG7pHG6H6tFWQ3x6n9T+orbOzEleBUk7i46GBcIsfT1tSPNmVc/s3aEeCYmYBgDQ8gpwOsXCVSHwsuo9JqP+2Ge/wDtWYuu22mT+8RMAGfiT5v6iG+Pf44/TAh/hsX/ANFV+zz/ALHbJ2pBZ7p5lJ83HnBLwpcO3uZ56fWU+YqS/wDq/wBGOqtdmm/vEgHapLdFj5wahUS8ruvT/BinOi3arHa/VW+4vO0cLzyFMQHDKqcPCrPEOH44xnkmnlD1BWvFkrLpljcn6qhS+Aw/mT7PHDhFXCVTow2l9CyrSP2gZbas1GzjmNx5RTimDVoQqrP1MNpDQCrOs98T3dbsxIJD5AjI7jyeF7LOzOetKoSficdyoRazxHnC3GzMcltlYPZdICjHDAF2rkxoIbacXvSya5ePHzWx6cF/Z5iZgcYjEbPpHTo11URppVVUWDlolkgpahx3h6gQVWlCokpLjKHwm4O6HrIulKJEZtTUVJWXIymnJld/jahNAQCpGB2vtc4N5xjp1n/OPdNdC6RaAQ4NI12vkTc8qZE2lXArXBJEAlUEQwUmypzc+Q+fpAw/DVe8mL2jsoAYADhj1xjbT01KHERiCgRoLCJEQg1KkEFJUwAIOtsxwzhE6sZJqGX6B7H1wa+zTJ6/C7bboA8xWOY6e3llbb9RoS7Rt/pirIvYu4ha9JKRQzkvsSQT5CHQ0858JguMV1AJ0oo+2v0gZ01D4n9w40t/Fz0zS5SCVTFADEkgAcSSwhG9DfyvqUts/SBJllgucvaUMw5lQB5PE3xJ+WFF/pJl+7aOqB/zib4l/lxeZ+koZSpp4zG9AYniRJ4CFlfpHX/oHnNJ/wCETxF2LVCJD/8Aoyv9Af8AkP8A6xPE9CeBE6P0jK/0BymH/wBIniehPBgMy/0k7ZUwcJn0ETxF2J4MehFfbWyrquVNfMgIJ63gYrdF9BsN8OJfv5nh2nsoqibMTuUhXqkGK3JcMd4u5WmkxvR/a9D6sxDuPECh6uMWBPWGOrJrORC0mlv5PLft+7FovTIX4qE4Okf1DHmDBKpSatJNexmq/huo5pzUl2ePuh7Rel1SjqKCkZoenLNB8i+cKuk8MRKnVpfGrGqsdslT0EBjRlIUA7bxmPKCVmXiSMp2g7FYrs3Eyyf6SfQ9coXKn2MFfRX81P6GEnylIJSQQRQpVQjcdnGLUt2HhkhU8TDxJE7Na1JqkmmWBH30icPswZRW7Pll36MuLJp9ykLbEXlNVt4274c9TOKysjqUnv2VMDel9IXnly6jBTY8tsc67m90jqxW1AJEkIDk4eJWrkfDU4xG+v2/VE9BcaUWk6rAZJIYMNkaadeUVbkGVNMdTpdRTVLKOFX4ltkaoV4zETg4iU3SE1Ae+7YAgVAxc7IJSYu5M6WmKqkJAODmsXvRCk0fMvS0HakekdKDvFMuSsx1EGRFrY9CTlhwm6NqqD5+UJnqIR5YVi4sfZxGK5l4jJDep+kZ56tv4USw6J9mkGgQDt8a+tW6wq1ap7fRFsFO7SrNJSP5l/IUgvAhDNSRaUpcIQtE6bM/eTSR7qaD75QL1NKH/XH6jY6dv4nYpbTp6zSaXgpQyRrHrgOojPU1NSfLNEKMI8Io9IdsFqcSgEDaWUrpgOh4xmuOb9TOWy1Lml1rUo5Xi/QNTlEuCLXT9vFXJY6oREyHmP2/yiromTzn7/vEwXdkgePnFWLucvDf5RLFbiYb7r6RQR4t9gxZMEG+2i7sqxEj7p8YhVg1mtq5fgURuBF08UmhgrspO3BaWXtMtJF9AVvSoIPPFPIJEErBOtJrbLK9TS6I7YyypIJVLVkpV1IfZeCi3Ngd2EEcyrRs7wPoui+0AUyZrA+9gP5h7J8uEEmLjPoyXaHRcmdd7xDklgsUVWgrmK4ekRxTJOjCdm1wZjTnYsIF6SWb2Xdy5o6sAzVc1yDxcsqzAr0lODRj/WE36M5cK7j5Z5X9hqzW26cOEU4XXp2OlRrtK6d190HtNtK2dgORD7TTGFWs7r5HQpzUo3QAc22YgnYIivJ26/dBNpIaSnVJLYVOQGQA8hG6EVFWMU5Nu4iT3iiPZHi+CB6mCuCHKNgUeDt6xe0q5S9nZryU7iR5x0dO700Mn8RcoMPuCjRq0utYQyPCAHUTdJHtNQE9Y58qFKMrykNhueEgcyYtfjmEj3U0H3ygXqKcPgj9RsaEnyV9q0lZ5PjUkHZVSvyhyOghM9RUl1GKFOJR2ztuP+1LJ/imED/ak/HlCGg/ERn7dpuZO/eLUR7oon8qacyIGzL3oSCht8oHJe5HAN45iKyS6OqTvB4RWS7o7d+3ii0c7tWwmKuXk8EHYRyIiXIerv8AvjFYLuSQOcRhI6A+D8MYovng5cO7p9YlybWcYD6ARd2VhHL33T4CJklzoXEaJuOiZ9tEsXuJFR+3iIpyIGCTAZb6G7QzJLJOuj3SagfwlqcMOGMMUjNVoxnnhn0Ts/2nStDA30e0hVFJf+nzBg0zG1Km8mtsakTRqrJAxScuINNldwbOCvcNNMz2n+xoU67PQ5oJofwnI7jThASh2MNfRqXmh9DCWqWpCilSSkgsQqleGJ5RSg+RFPT1IPdewNJLvs3U6O8E9vDN0NRC+3dksLDMTeqWV7Iy3sTiTFwgkOnKTIaQtBUoS0Gr45OMTwHzhjYtIPIs90AA0zfzVx+kWimxVdtW+oNXKhwgrksUvZf92fxfARs0nwDKnJqtHihMDq20sDaCTY8THNNxle29pWkICVqSDiAoh6HFsYJcCZPJkYFgnhjEIemRSIzskxTLQYCF9RgNUWV1Jn4RSLZNKRsim8ESyBUo7YJAsmmap8T1MU0WmNyVHaYpBjKEhsBAh3JiUNg6RXUl3YEqUn3RnkN8F0J1El4CB6lrgEmLKRIJDxdyWJgQLIRThBFIgMYIHqNWOYUzEFJIN4VBY1LHCLiDUSsfVNHLImJYka2XGGdTlLk3Rgx5lO38pPdJVdF68zsHZsH2QM+DLq/+s+emEM5BCePFwfm8OpfCdnTO9NDWh63icWFc8TDRkhq2n9nM4J+H1g+gJ5BYDgPSLI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029">
            <a:off x="6692021" y="4950887"/>
            <a:ext cx="2139275" cy="160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"/>
          <p:cNvSpPr/>
          <p:nvPr/>
        </p:nvSpPr>
        <p:spPr>
          <a:xfrm>
            <a:off x="2449704" y="5373216"/>
            <a:ext cx="2382475" cy="1224136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reflection blurRad="76200" stA="50000" endPos="2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Con creatividad se han organizado y conformado</a:t>
            </a:r>
          </a:p>
        </p:txBody>
      </p:sp>
      <p:sp>
        <p:nvSpPr>
          <p:cNvPr id="11" name="Left-Right Arrow 24"/>
          <p:cNvSpPr/>
          <p:nvPr/>
        </p:nvSpPr>
        <p:spPr>
          <a:xfrm rot="4576468">
            <a:off x="3104506" y="4458367"/>
            <a:ext cx="1057211" cy="457200"/>
          </a:xfrm>
          <a:prstGeom prst="leftRightArrow">
            <a:avLst/>
          </a:prstGeom>
          <a:solidFill>
            <a:schemeClr val="bg2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6156176" y="404665"/>
            <a:ext cx="2808312" cy="6264695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reflection blurRad="76200" stA="50000" endPos="2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Enmarcado en Modelo de Escuela Necesaria de Calidad y SM, se impulsa el Eje Informática Educativa y favorece el desarrollo de  competencias fundamentales en estudiantes, incorporando el uso permanente e intencionado de Canaima en gestión pedagógica del aula.</a:t>
            </a:r>
          </a:p>
          <a:p>
            <a:pPr marL="342900" indent="-34290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Formación, acompañamiento y seguimiento…</a:t>
            </a:r>
            <a:endParaRPr lang="en-US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129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CANAIMA EDUCATIVO</a:t>
            </a:r>
            <a:endParaRPr lang="es-VE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6" descr="C:\Users\Coord_Pedag\Pictures\IMAGENES VARIAS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" y="6285425"/>
            <a:ext cx="2435444" cy="5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522386" y="1091574"/>
            <a:ext cx="3120890" cy="3960210"/>
            <a:chOff x="2330750" y="1439778"/>
            <a:chExt cx="4482498" cy="4482498"/>
          </a:xfrm>
          <a:solidFill>
            <a:schemeClr val="accent2">
              <a:lumMod val="75000"/>
            </a:schemeClr>
          </a:solidFill>
        </p:grpSpPr>
        <p:sp>
          <p:nvSpPr>
            <p:cNvPr id="9" name="8 Arco de bloque"/>
            <p:cNvSpPr/>
            <p:nvPr/>
          </p:nvSpPr>
          <p:spPr>
            <a:xfrm rot="16200000">
              <a:off x="2330750" y="1439778"/>
              <a:ext cx="4482498" cy="4482498"/>
            </a:xfrm>
            <a:prstGeom prst="blockArc">
              <a:avLst>
                <a:gd name="adj1" fmla="val 10800000"/>
                <a:gd name="adj2" fmla="val 0"/>
                <a:gd name="adj3" fmla="val 3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Arco de bloque"/>
            <p:cNvSpPr/>
            <p:nvPr/>
          </p:nvSpPr>
          <p:spPr>
            <a:xfrm rot="5400000">
              <a:off x="2330750" y="1439778"/>
              <a:ext cx="4482498" cy="4482498"/>
            </a:xfrm>
            <a:prstGeom prst="blockArc">
              <a:avLst>
                <a:gd name="adj1" fmla="val 10800000"/>
                <a:gd name="adj2" fmla="val 0"/>
                <a:gd name="adj3" fmla="val 3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" name="10 Grupo"/>
          <p:cNvGrpSpPr/>
          <p:nvPr/>
        </p:nvGrpSpPr>
        <p:grpSpPr>
          <a:xfrm>
            <a:off x="676361" y="1091126"/>
            <a:ext cx="2091721" cy="2080213"/>
            <a:chOff x="1115615" y="1439271"/>
            <a:chExt cx="3004313" cy="2354559"/>
          </a:xfrm>
        </p:grpSpPr>
        <p:sp>
          <p:nvSpPr>
            <p:cNvPr id="12" name="11 Rectángulo"/>
            <p:cNvSpPr/>
            <p:nvPr/>
          </p:nvSpPr>
          <p:spPr>
            <a:xfrm rot="14563816">
              <a:off x="3092011" y="2765913"/>
              <a:ext cx="2029912" cy="2592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 rot="10800000">
              <a:off x="2365389" y="1860681"/>
              <a:ext cx="1276544" cy="3207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Forma libre"/>
            <p:cNvSpPr/>
            <p:nvPr/>
          </p:nvSpPr>
          <p:spPr>
            <a:xfrm>
              <a:off x="1115615" y="1439271"/>
              <a:ext cx="2016548" cy="1263182"/>
            </a:xfrm>
            <a:custGeom>
              <a:avLst/>
              <a:gdLst>
                <a:gd name="connsiteX0" fmla="*/ 0 w 874897"/>
                <a:gd name="connsiteY0" fmla="*/ 437449 h 1580304"/>
                <a:gd name="connsiteX1" fmla="*/ 437449 w 874897"/>
                <a:gd name="connsiteY1" fmla="*/ 0 h 1580304"/>
                <a:gd name="connsiteX2" fmla="*/ 437449 w 874897"/>
                <a:gd name="connsiteY2" fmla="*/ 0 h 1580304"/>
                <a:gd name="connsiteX3" fmla="*/ 874898 w 874897"/>
                <a:gd name="connsiteY3" fmla="*/ 437449 h 1580304"/>
                <a:gd name="connsiteX4" fmla="*/ 874897 w 874897"/>
                <a:gd name="connsiteY4" fmla="*/ 1142856 h 1580304"/>
                <a:gd name="connsiteX5" fmla="*/ 437448 w 874897"/>
                <a:gd name="connsiteY5" fmla="*/ 1580305 h 1580304"/>
                <a:gd name="connsiteX6" fmla="*/ 437449 w 874897"/>
                <a:gd name="connsiteY6" fmla="*/ 1580304 h 1580304"/>
                <a:gd name="connsiteX7" fmla="*/ 0 w 874897"/>
                <a:gd name="connsiteY7" fmla="*/ 1142855 h 1580304"/>
                <a:gd name="connsiteX8" fmla="*/ 0 w 874897"/>
                <a:gd name="connsiteY8" fmla="*/ 437449 h 15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897" h="1580304">
                  <a:moveTo>
                    <a:pt x="632714" y="1"/>
                  </a:moveTo>
                  <a:cubicBezTo>
                    <a:pt x="766468" y="1"/>
                    <a:pt x="874897" y="353765"/>
                    <a:pt x="874897" y="790153"/>
                  </a:cubicBezTo>
                  <a:lnTo>
                    <a:pt x="874897" y="790153"/>
                  </a:lnTo>
                  <a:cubicBezTo>
                    <a:pt x="874897" y="1226541"/>
                    <a:pt x="766468" y="1580305"/>
                    <a:pt x="632714" y="1580305"/>
                  </a:cubicBezTo>
                  <a:cubicBezTo>
                    <a:pt x="502537" y="1580305"/>
                    <a:pt x="372360" y="1580303"/>
                    <a:pt x="242183" y="1580303"/>
                  </a:cubicBezTo>
                  <a:cubicBezTo>
                    <a:pt x="108429" y="1580303"/>
                    <a:pt x="0" y="1226539"/>
                    <a:pt x="0" y="790151"/>
                  </a:cubicBezTo>
                  <a:lnTo>
                    <a:pt x="0" y="790153"/>
                  </a:lnTo>
                  <a:cubicBezTo>
                    <a:pt x="0" y="353765"/>
                    <a:pt x="108429" y="1"/>
                    <a:pt x="242183" y="1"/>
                  </a:cubicBezTo>
                  <a:lnTo>
                    <a:pt x="632714" y="1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1" bIns="3556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400" u="none" kern="1200" spc="-100" baseline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Propiciar desarrollo  individuos /sociedad Reducir desigualdad tecnológica</a:t>
              </a:r>
              <a:endParaRPr lang="en-US" sz="1400" u="none" kern="1200" spc="-100" baseline="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277394" y="1512180"/>
              <a:ext cx="729081" cy="729081"/>
            </a:xfrm>
            <a:custGeom>
              <a:avLst/>
              <a:gdLst>
                <a:gd name="connsiteX0" fmla="*/ 0 w 729081"/>
                <a:gd name="connsiteY0" fmla="*/ 364541 h 729081"/>
                <a:gd name="connsiteX1" fmla="*/ 364541 w 729081"/>
                <a:gd name="connsiteY1" fmla="*/ 0 h 729081"/>
                <a:gd name="connsiteX2" fmla="*/ 729082 w 729081"/>
                <a:gd name="connsiteY2" fmla="*/ 364541 h 729081"/>
                <a:gd name="connsiteX3" fmla="*/ 364541 w 729081"/>
                <a:gd name="connsiteY3" fmla="*/ 729082 h 729081"/>
                <a:gd name="connsiteX4" fmla="*/ 0 w 729081"/>
                <a:gd name="connsiteY4" fmla="*/ 364541 h 7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81" h="729081">
                  <a:moveTo>
                    <a:pt x="0" y="364541"/>
                  </a:moveTo>
                  <a:cubicBezTo>
                    <a:pt x="0" y="163211"/>
                    <a:pt x="163211" y="0"/>
                    <a:pt x="364541" y="0"/>
                  </a:cubicBezTo>
                  <a:cubicBezTo>
                    <a:pt x="565871" y="0"/>
                    <a:pt x="729082" y="163211"/>
                    <a:pt x="729082" y="364541"/>
                  </a:cubicBezTo>
                  <a:cubicBezTo>
                    <a:pt x="729082" y="565871"/>
                    <a:pt x="565871" y="729082"/>
                    <a:pt x="364541" y="729082"/>
                  </a:cubicBezTo>
                  <a:cubicBezTo>
                    <a:pt x="163211" y="729082"/>
                    <a:pt x="0" y="565871"/>
                    <a:pt x="0" y="36454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4610" y="2685200"/>
            <a:ext cx="3058219" cy="1090925"/>
            <a:chOff x="179512" y="3243578"/>
            <a:chExt cx="4392487" cy="1234800"/>
          </a:xfrm>
        </p:grpSpPr>
        <p:sp>
          <p:nvSpPr>
            <p:cNvPr id="17" name="16 Rectángulo"/>
            <p:cNvSpPr/>
            <p:nvPr/>
          </p:nvSpPr>
          <p:spPr>
            <a:xfrm rot="10800000">
              <a:off x="2600217" y="3668066"/>
              <a:ext cx="1971782" cy="25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 rot="10800000">
              <a:off x="1323672" y="3664988"/>
              <a:ext cx="1276544" cy="320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179512" y="3243578"/>
              <a:ext cx="1940400" cy="1234800"/>
            </a:xfrm>
            <a:custGeom>
              <a:avLst/>
              <a:gdLst>
                <a:gd name="connsiteX0" fmla="*/ 0 w 874897"/>
                <a:gd name="connsiteY0" fmla="*/ 437449 h 1580304"/>
                <a:gd name="connsiteX1" fmla="*/ 437449 w 874897"/>
                <a:gd name="connsiteY1" fmla="*/ 0 h 1580304"/>
                <a:gd name="connsiteX2" fmla="*/ 437449 w 874897"/>
                <a:gd name="connsiteY2" fmla="*/ 0 h 1580304"/>
                <a:gd name="connsiteX3" fmla="*/ 874898 w 874897"/>
                <a:gd name="connsiteY3" fmla="*/ 437449 h 1580304"/>
                <a:gd name="connsiteX4" fmla="*/ 874897 w 874897"/>
                <a:gd name="connsiteY4" fmla="*/ 1142856 h 1580304"/>
                <a:gd name="connsiteX5" fmla="*/ 437448 w 874897"/>
                <a:gd name="connsiteY5" fmla="*/ 1580305 h 1580304"/>
                <a:gd name="connsiteX6" fmla="*/ 437449 w 874897"/>
                <a:gd name="connsiteY6" fmla="*/ 1580304 h 1580304"/>
                <a:gd name="connsiteX7" fmla="*/ 0 w 874897"/>
                <a:gd name="connsiteY7" fmla="*/ 1142855 h 1580304"/>
                <a:gd name="connsiteX8" fmla="*/ 0 w 874897"/>
                <a:gd name="connsiteY8" fmla="*/ 437449 h 15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897" h="1580304">
                  <a:moveTo>
                    <a:pt x="632714" y="1"/>
                  </a:moveTo>
                  <a:cubicBezTo>
                    <a:pt x="766468" y="1"/>
                    <a:pt x="874897" y="353765"/>
                    <a:pt x="874897" y="790153"/>
                  </a:cubicBezTo>
                  <a:lnTo>
                    <a:pt x="874897" y="790153"/>
                  </a:lnTo>
                  <a:cubicBezTo>
                    <a:pt x="874897" y="1226541"/>
                    <a:pt x="766468" y="1580305"/>
                    <a:pt x="632714" y="1580305"/>
                  </a:cubicBezTo>
                  <a:cubicBezTo>
                    <a:pt x="502537" y="1580305"/>
                    <a:pt x="372360" y="1580303"/>
                    <a:pt x="242183" y="1580303"/>
                  </a:cubicBezTo>
                  <a:cubicBezTo>
                    <a:pt x="108429" y="1580303"/>
                    <a:pt x="0" y="1226539"/>
                    <a:pt x="0" y="790151"/>
                  </a:cubicBezTo>
                  <a:lnTo>
                    <a:pt x="0" y="790153"/>
                  </a:lnTo>
                  <a:cubicBezTo>
                    <a:pt x="0" y="353765"/>
                    <a:pt x="108429" y="1"/>
                    <a:pt x="242183" y="1"/>
                  </a:cubicBezTo>
                  <a:lnTo>
                    <a:pt x="632714" y="1"/>
                  </a:lnTo>
                  <a:close/>
                </a:path>
              </a:pathLst>
            </a:cu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1" rIns="33021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400" u="none" kern="1200" spc="-100" baseline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Formar ciudadanos conscientes de sus potencialidades, abiertos a trascender</a:t>
              </a:r>
              <a:endParaRPr lang="en-US" sz="1400" u="none" kern="1200" spc="-100" baseline="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235677" y="3316487"/>
              <a:ext cx="729081" cy="729081"/>
            </a:xfrm>
            <a:custGeom>
              <a:avLst/>
              <a:gdLst>
                <a:gd name="connsiteX0" fmla="*/ 0 w 729081"/>
                <a:gd name="connsiteY0" fmla="*/ 364541 h 729081"/>
                <a:gd name="connsiteX1" fmla="*/ 364541 w 729081"/>
                <a:gd name="connsiteY1" fmla="*/ 0 h 729081"/>
                <a:gd name="connsiteX2" fmla="*/ 729082 w 729081"/>
                <a:gd name="connsiteY2" fmla="*/ 364541 h 729081"/>
                <a:gd name="connsiteX3" fmla="*/ 364541 w 729081"/>
                <a:gd name="connsiteY3" fmla="*/ 729082 h 729081"/>
                <a:gd name="connsiteX4" fmla="*/ 0 w 729081"/>
                <a:gd name="connsiteY4" fmla="*/ 364541 h 7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81" h="729081">
                  <a:moveTo>
                    <a:pt x="0" y="364541"/>
                  </a:moveTo>
                  <a:cubicBezTo>
                    <a:pt x="0" y="163211"/>
                    <a:pt x="163211" y="0"/>
                    <a:pt x="364541" y="0"/>
                  </a:cubicBezTo>
                  <a:cubicBezTo>
                    <a:pt x="565871" y="0"/>
                    <a:pt x="729082" y="163211"/>
                    <a:pt x="729082" y="364541"/>
                  </a:cubicBezTo>
                  <a:cubicBezTo>
                    <a:pt x="729082" y="565871"/>
                    <a:pt x="565871" y="729082"/>
                    <a:pt x="364541" y="729082"/>
                  </a:cubicBezTo>
                  <a:cubicBezTo>
                    <a:pt x="163211" y="729082"/>
                    <a:pt x="0" y="565871"/>
                    <a:pt x="0" y="36454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26497" y="2978324"/>
            <a:ext cx="2041585" cy="2391875"/>
            <a:chOff x="1187624" y="3575360"/>
            <a:chExt cx="2932304" cy="2707325"/>
          </a:xfrm>
        </p:grpSpPr>
        <p:sp>
          <p:nvSpPr>
            <p:cNvPr id="22" name="21 Rectángulo"/>
            <p:cNvSpPr/>
            <p:nvPr/>
          </p:nvSpPr>
          <p:spPr>
            <a:xfrm rot="7036184">
              <a:off x="3092011" y="4577355"/>
              <a:ext cx="2029912" cy="2592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 rot="10800000">
              <a:off x="2365389" y="5476430"/>
              <a:ext cx="1276544" cy="3207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Forma libre"/>
            <p:cNvSpPr/>
            <p:nvPr/>
          </p:nvSpPr>
          <p:spPr>
            <a:xfrm>
              <a:off x="1187624" y="5047885"/>
              <a:ext cx="1940400" cy="1234800"/>
            </a:xfrm>
            <a:custGeom>
              <a:avLst/>
              <a:gdLst>
                <a:gd name="connsiteX0" fmla="*/ 0 w 874897"/>
                <a:gd name="connsiteY0" fmla="*/ 437449 h 1580304"/>
                <a:gd name="connsiteX1" fmla="*/ 437449 w 874897"/>
                <a:gd name="connsiteY1" fmla="*/ 0 h 1580304"/>
                <a:gd name="connsiteX2" fmla="*/ 437449 w 874897"/>
                <a:gd name="connsiteY2" fmla="*/ 0 h 1580304"/>
                <a:gd name="connsiteX3" fmla="*/ 874898 w 874897"/>
                <a:gd name="connsiteY3" fmla="*/ 437449 h 1580304"/>
                <a:gd name="connsiteX4" fmla="*/ 874897 w 874897"/>
                <a:gd name="connsiteY4" fmla="*/ 1142856 h 1580304"/>
                <a:gd name="connsiteX5" fmla="*/ 437448 w 874897"/>
                <a:gd name="connsiteY5" fmla="*/ 1580305 h 1580304"/>
                <a:gd name="connsiteX6" fmla="*/ 437449 w 874897"/>
                <a:gd name="connsiteY6" fmla="*/ 1580304 h 1580304"/>
                <a:gd name="connsiteX7" fmla="*/ 0 w 874897"/>
                <a:gd name="connsiteY7" fmla="*/ 1142855 h 1580304"/>
                <a:gd name="connsiteX8" fmla="*/ 0 w 874897"/>
                <a:gd name="connsiteY8" fmla="*/ 437449 h 15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897" h="1580304">
                  <a:moveTo>
                    <a:pt x="632714" y="1"/>
                  </a:moveTo>
                  <a:cubicBezTo>
                    <a:pt x="766468" y="1"/>
                    <a:pt x="874897" y="353765"/>
                    <a:pt x="874897" y="790153"/>
                  </a:cubicBezTo>
                  <a:lnTo>
                    <a:pt x="874897" y="790153"/>
                  </a:lnTo>
                  <a:cubicBezTo>
                    <a:pt x="874897" y="1226541"/>
                    <a:pt x="766468" y="1580305"/>
                    <a:pt x="632714" y="1580305"/>
                  </a:cubicBezTo>
                  <a:cubicBezTo>
                    <a:pt x="502537" y="1580305"/>
                    <a:pt x="372360" y="1580303"/>
                    <a:pt x="242183" y="1580303"/>
                  </a:cubicBezTo>
                  <a:cubicBezTo>
                    <a:pt x="108429" y="1580303"/>
                    <a:pt x="0" y="1226539"/>
                    <a:pt x="0" y="790151"/>
                  </a:cubicBezTo>
                  <a:lnTo>
                    <a:pt x="0" y="790153"/>
                  </a:lnTo>
                  <a:cubicBezTo>
                    <a:pt x="0" y="353765"/>
                    <a:pt x="108429" y="1"/>
                    <a:pt x="242183" y="1"/>
                  </a:cubicBezTo>
                  <a:lnTo>
                    <a:pt x="632714" y="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1" rIns="33021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400" b="0" u="none" kern="1200" spc="-100" baseline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Agentes de cambio y protagonistas de su propio desarrollo</a:t>
              </a:r>
              <a:endParaRPr lang="en-US" sz="1400" b="0" kern="1200" spc="-100" baseline="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277394" y="5120794"/>
              <a:ext cx="729081" cy="729081"/>
            </a:xfrm>
            <a:custGeom>
              <a:avLst/>
              <a:gdLst>
                <a:gd name="connsiteX0" fmla="*/ 0 w 729081"/>
                <a:gd name="connsiteY0" fmla="*/ 364541 h 729081"/>
                <a:gd name="connsiteX1" fmla="*/ 364541 w 729081"/>
                <a:gd name="connsiteY1" fmla="*/ 0 h 729081"/>
                <a:gd name="connsiteX2" fmla="*/ 729082 w 729081"/>
                <a:gd name="connsiteY2" fmla="*/ 364541 h 729081"/>
                <a:gd name="connsiteX3" fmla="*/ 364541 w 729081"/>
                <a:gd name="connsiteY3" fmla="*/ 729082 h 729081"/>
                <a:gd name="connsiteX4" fmla="*/ 0 w 729081"/>
                <a:gd name="connsiteY4" fmla="*/ 364541 h 7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81" h="729081">
                  <a:moveTo>
                    <a:pt x="0" y="364541"/>
                  </a:moveTo>
                  <a:cubicBezTo>
                    <a:pt x="0" y="163211"/>
                    <a:pt x="163211" y="0"/>
                    <a:pt x="364541" y="0"/>
                  </a:cubicBezTo>
                  <a:cubicBezTo>
                    <a:pt x="565871" y="0"/>
                    <a:pt x="729082" y="163211"/>
                    <a:pt x="729082" y="364541"/>
                  </a:cubicBezTo>
                  <a:cubicBezTo>
                    <a:pt x="729082" y="565871"/>
                    <a:pt x="565871" y="729082"/>
                    <a:pt x="364541" y="729082"/>
                  </a:cubicBezTo>
                  <a:cubicBezTo>
                    <a:pt x="163211" y="729082"/>
                    <a:pt x="0" y="565871"/>
                    <a:pt x="0" y="364541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397581" y="1091126"/>
            <a:ext cx="2075442" cy="2080213"/>
            <a:chOff x="5024071" y="1439271"/>
            <a:chExt cx="2980932" cy="2354559"/>
          </a:xfrm>
          <a:solidFill>
            <a:srgbClr val="0070C0"/>
          </a:solidFill>
        </p:grpSpPr>
        <p:sp>
          <p:nvSpPr>
            <p:cNvPr id="27" name="26 Rectángulo"/>
            <p:cNvSpPr/>
            <p:nvPr/>
          </p:nvSpPr>
          <p:spPr>
            <a:xfrm>
              <a:off x="5502065" y="1860681"/>
              <a:ext cx="1276544" cy="3207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27 Grupo"/>
            <p:cNvGrpSpPr/>
            <p:nvPr/>
          </p:nvGrpSpPr>
          <p:grpSpPr>
            <a:xfrm>
              <a:off x="5024071" y="1439271"/>
              <a:ext cx="2980932" cy="2354559"/>
              <a:chOff x="5024071" y="1439271"/>
              <a:chExt cx="2980932" cy="2354559"/>
            </a:xfrm>
            <a:grpFill/>
          </p:grpSpPr>
          <p:sp>
            <p:nvSpPr>
              <p:cNvPr id="29" name="28 Rectángulo"/>
              <p:cNvSpPr/>
              <p:nvPr/>
            </p:nvSpPr>
            <p:spPr>
              <a:xfrm rot="17836184">
                <a:off x="4022076" y="2765913"/>
                <a:ext cx="2029912" cy="2592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29 Forma libre"/>
              <p:cNvSpPr/>
              <p:nvPr/>
            </p:nvSpPr>
            <p:spPr>
              <a:xfrm>
                <a:off x="5988455" y="1439271"/>
                <a:ext cx="2016548" cy="1263182"/>
              </a:xfrm>
              <a:custGeom>
                <a:avLst/>
                <a:gdLst>
                  <a:gd name="connsiteX0" fmla="*/ 0 w 874897"/>
                  <a:gd name="connsiteY0" fmla="*/ 437449 h 1580304"/>
                  <a:gd name="connsiteX1" fmla="*/ 437449 w 874897"/>
                  <a:gd name="connsiteY1" fmla="*/ 0 h 1580304"/>
                  <a:gd name="connsiteX2" fmla="*/ 437449 w 874897"/>
                  <a:gd name="connsiteY2" fmla="*/ 0 h 1580304"/>
                  <a:gd name="connsiteX3" fmla="*/ 874898 w 874897"/>
                  <a:gd name="connsiteY3" fmla="*/ 437449 h 1580304"/>
                  <a:gd name="connsiteX4" fmla="*/ 874897 w 874897"/>
                  <a:gd name="connsiteY4" fmla="*/ 1142856 h 1580304"/>
                  <a:gd name="connsiteX5" fmla="*/ 437448 w 874897"/>
                  <a:gd name="connsiteY5" fmla="*/ 1580305 h 1580304"/>
                  <a:gd name="connsiteX6" fmla="*/ 437449 w 874897"/>
                  <a:gd name="connsiteY6" fmla="*/ 1580304 h 1580304"/>
                  <a:gd name="connsiteX7" fmla="*/ 0 w 874897"/>
                  <a:gd name="connsiteY7" fmla="*/ 1142855 h 1580304"/>
                  <a:gd name="connsiteX8" fmla="*/ 0 w 874897"/>
                  <a:gd name="connsiteY8" fmla="*/ 437449 h 158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4897" h="1580304">
                    <a:moveTo>
                      <a:pt x="632714" y="1"/>
                    </a:moveTo>
                    <a:cubicBezTo>
                      <a:pt x="766468" y="1"/>
                      <a:pt x="874897" y="353765"/>
                      <a:pt x="874897" y="790153"/>
                    </a:cubicBezTo>
                    <a:lnTo>
                      <a:pt x="874897" y="790153"/>
                    </a:lnTo>
                    <a:cubicBezTo>
                      <a:pt x="874897" y="1226541"/>
                      <a:pt x="766468" y="1580305"/>
                      <a:pt x="632714" y="1580305"/>
                    </a:cubicBezTo>
                    <a:cubicBezTo>
                      <a:pt x="502537" y="1580305"/>
                      <a:pt x="372360" y="1580303"/>
                      <a:pt x="242183" y="1580303"/>
                    </a:cubicBezTo>
                    <a:cubicBezTo>
                      <a:pt x="108429" y="1580303"/>
                      <a:pt x="0" y="1226539"/>
                      <a:pt x="0" y="790151"/>
                    </a:cubicBezTo>
                    <a:lnTo>
                      <a:pt x="0" y="790153"/>
                    </a:lnTo>
                    <a:cubicBezTo>
                      <a:pt x="0" y="353765"/>
                      <a:pt x="108429" y="1"/>
                      <a:pt x="242183" y="1"/>
                    </a:cubicBezTo>
                    <a:lnTo>
                      <a:pt x="632714" y="1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33020" rIns="33021" bIns="33021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VE" sz="1400" spc="-100" dirty="0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Promover </a:t>
                </a:r>
                <a:r>
                  <a:rPr lang="es-VE" sz="1400" spc="-100" dirty="0" smtClean="0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desarrollo </a:t>
                </a:r>
                <a:r>
                  <a:rPr lang="es-VE" sz="1400" dirty="0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integral </a:t>
                </a:r>
                <a:r>
                  <a:rPr lang="es-ES" sz="1400" dirty="0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Profundizar </a:t>
                </a:r>
                <a:r>
                  <a:rPr lang="es-ES" sz="1400" spc="-100" dirty="0" smtClean="0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desarrollo Curricular </a:t>
                </a:r>
                <a:endParaRPr lang="es-ES" sz="1400" spc="-100" dirty="0">
                  <a:solidFill>
                    <a:schemeClr val="accent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5137524" y="1512180"/>
                <a:ext cx="729081" cy="729081"/>
              </a:xfrm>
              <a:custGeom>
                <a:avLst/>
                <a:gdLst>
                  <a:gd name="connsiteX0" fmla="*/ 0 w 729081"/>
                  <a:gd name="connsiteY0" fmla="*/ 364541 h 729081"/>
                  <a:gd name="connsiteX1" fmla="*/ 364541 w 729081"/>
                  <a:gd name="connsiteY1" fmla="*/ 0 h 729081"/>
                  <a:gd name="connsiteX2" fmla="*/ 729082 w 729081"/>
                  <a:gd name="connsiteY2" fmla="*/ 364541 h 729081"/>
                  <a:gd name="connsiteX3" fmla="*/ 364541 w 729081"/>
                  <a:gd name="connsiteY3" fmla="*/ 729082 h 729081"/>
                  <a:gd name="connsiteX4" fmla="*/ 0 w 729081"/>
                  <a:gd name="connsiteY4" fmla="*/ 364541 h 72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081" h="729081">
                    <a:moveTo>
                      <a:pt x="0" y="364541"/>
                    </a:moveTo>
                    <a:cubicBezTo>
                      <a:pt x="0" y="163211"/>
                      <a:pt x="163211" y="0"/>
                      <a:pt x="364541" y="0"/>
                    </a:cubicBezTo>
                    <a:cubicBezTo>
                      <a:pt x="565871" y="0"/>
                      <a:pt x="729082" y="163211"/>
                      <a:pt x="729082" y="364541"/>
                    </a:cubicBezTo>
                    <a:cubicBezTo>
                      <a:pt x="729082" y="565871"/>
                      <a:pt x="565871" y="729082"/>
                      <a:pt x="364541" y="729082"/>
                    </a:cubicBezTo>
                    <a:cubicBezTo>
                      <a:pt x="163211" y="729082"/>
                      <a:pt x="0" y="565871"/>
                      <a:pt x="0" y="36454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 dirty="0">
                  <a:solidFill>
                    <a:schemeClr val="accent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32" name="31 Grupo"/>
          <p:cNvGrpSpPr/>
          <p:nvPr/>
        </p:nvGrpSpPr>
        <p:grpSpPr>
          <a:xfrm>
            <a:off x="3082833" y="2685200"/>
            <a:ext cx="3062458" cy="1090925"/>
            <a:chOff x="4572000" y="3243578"/>
            <a:chExt cx="4398573" cy="1234800"/>
          </a:xfrm>
        </p:grpSpPr>
        <p:sp>
          <p:nvSpPr>
            <p:cNvPr id="33" name="32 Rectángulo"/>
            <p:cNvSpPr/>
            <p:nvPr/>
          </p:nvSpPr>
          <p:spPr>
            <a:xfrm>
              <a:off x="4572000" y="3668066"/>
              <a:ext cx="1971782" cy="25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6543782" y="3664988"/>
              <a:ext cx="1276544" cy="320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Forma libre"/>
            <p:cNvSpPr/>
            <p:nvPr/>
          </p:nvSpPr>
          <p:spPr>
            <a:xfrm>
              <a:off x="7030173" y="3243578"/>
              <a:ext cx="1940400" cy="1234800"/>
            </a:xfrm>
            <a:custGeom>
              <a:avLst/>
              <a:gdLst>
                <a:gd name="connsiteX0" fmla="*/ 0 w 874897"/>
                <a:gd name="connsiteY0" fmla="*/ 437449 h 1580304"/>
                <a:gd name="connsiteX1" fmla="*/ 437449 w 874897"/>
                <a:gd name="connsiteY1" fmla="*/ 0 h 1580304"/>
                <a:gd name="connsiteX2" fmla="*/ 437449 w 874897"/>
                <a:gd name="connsiteY2" fmla="*/ 0 h 1580304"/>
                <a:gd name="connsiteX3" fmla="*/ 874898 w 874897"/>
                <a:gd name="connsiteY3" fmla="*/ 437449 h 1580304"/>
                <a:gd name="connsiteX4" fmla="*/ 874897 w 874897"/>
                <a:gd name="connsiteY4" fmla="*/ 1142856 h 1580304"/>
                <a:gd name="connsiteX5" fmla="*/ 437448 w 874897"/>
                <a:gd name="connsiteY5" fmla="*/ 1580305 h 1580304"/>
                <a:gd name="connsiteX6" fmla="*/ 437449 w 874897"/>
                <a:gd name="connsiteY6" fmla="*/ 1580304 h 1580304"/>
                <a:gd name="connsiteX7" fmla="*/ 0 w 874897"/>
                <a:gd name="connsiteY7" fmla="*/ 1142855 h 1580304"/>
                <a:gd name="connsiteX8" fmla="*/ 0 w 874897"/>
                <a:gd name="connsiteY8" fmla="*/ 437449 h 15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897" h="1580304">
                  <a:moveTo>
                    <a:pt x="632714" y="1"/>
                  </a:moveTo>
                  <a:cubicBezTo>
                    <a:pt x="766468" y="1"/>
                    <a:pt x="874897" y="353765"/>
                    <a:pt x="874897" y="790153"/>
                  </a:cubicBezTo>
                  <a:lnTo>
                    <a:pt x="874897" y="790153"/>
                  </a:lnTo>
                  <a:cubicBezTo>
                    <a:pt x="874897" y="1226541"/>
                    <a:pt x="766468" y="1580305"/>
                    <a:pt x="632714" y="1580305"/>
                  </a:cubicBezTo>
                  <a:cubicBezTo>
                    <a:pt x="502537" y="1580305"/>
                    <a:pt x="372360" y="1580303"/>
                    <a:pt x="242183" y="1580303"/>
                  </a:cubicBezTo>
                  <a:cubicBezTo>
                    <a:pt x="108429" y="1580303"/>
                    <a:pt x="0" y="1226539"/>
                    <a:pt x="0" y="790151"/>
                  </a:cubicBezTo>
                  <a:lnTo>
                    <a:pt x="0" y="790153"/>
                  </a:lnTo>
                  <a:cubicBezTo>
                    <a:pt x="0" y="353765"/>
                    <a:pt x="108429" y="1"/>
                    <a:pt x="242183" y="1"/>
                  </a:cubicBezTo>
                  <a:lnTo>
                    <a:pt x="632714" y="1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1" rIns="33021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Transformar </a:t>
              </a:r>
              <a:r>
                <a:rPr lang="es-ES" sz="14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praxis docente, uso </a:t>
              </a:r>
              <a:r>
                <a:rPr lang="es-ES" sz="1400" dirty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crítico y </a:t>
              </a:r>
              <a:r>
                <a:rPr lang="es-ES" sz="14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creativo de TICs</a:t>
              </a: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6179241" y="3316487"/>
              <a:ext cx="729081" cy="729081"/>
            </a:xfrm>
            <a:custGeom>
              <a:avLst/>
              <a:gdLst>
                <a:gd name="connsiteX0" fmla="*/ 0 w 729081"/>
                <a:gd name="connsiteY0" fmla="*/ 364541 h 729081"/>
                <a:gd name="connsiteX1" fmla="*/ 364541 w 729081"/>
                <a:gd name="connsiteY1" fmla="*/ 0 h 729081"/>
                <a:gd name="connsiteX2" fmla="*/ 729082 w 729081"/>
                <a:gd name="connsiteY2" fmla="*/ 364541 h 729081"/>
                <a:gd name="connsiteX3" fmla="*/ 364541 w 729081"/>
                <a:gd name="connsiteY3" fmla="*/ 729082 h 729081"/>
                <a:gd name="connsiteX4" fmla="*/ 0 w 729081"/>
                <a:gd name="connsiteY4" fmla="*/ 364541 h 7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81" h="729081">
                  <a:moveTo>
                    <a:pt x="0" y="364541"/>
                  </a:moveTo>
                  <a:cubicBezTo>
                    <a:pt x="0" y="163211"/>
                    <a:pt x="163211" y="0"/>
                    <a:pt x="364541" y="0"/>
                  </a:cubicBezTo>
                  <a:cubicBezTo>
                    <a:pt x="565871" y="0"/>
                    <a:pt x="729082" y="163211"/>
                    <a:pt x="729082" y="364541"/>
                  </a:cubicBezTo>
                  <a:cubicBezTo>
                    <a:pt x="729082" y="565871"/>
                    <a:pt x="565871" y="729082"/>
                    <a:pt x="364541" y="729082"/>
                  </a:cubicBezTo>
                  <a:cubicBezTo>
                    <a:pt x="163211" y="729082"/>
                    <a:pt x="0" y="565871"/>
                    <a:pt x="0" y="364541"/>
                  </a:cubicBezTo>
                  <a:close/>
                </a:path>
              </a:pathLst>
            </a:custGeom>
            <a:solidFill>
              <a:srgbClr val="F2B10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3397581" y="2972019"/>
            <a:ext cx="2022425" cy="2398180"/>
            <a:chOff x="5024071" y="3568224"/>
            <a:chExt cx="2904785" cy="2714461"/>
          </a:xfrm>
        </p:grpSpPr>
        <p:sp>
          <p:nvSpPr>
            <p:cNvPr id="38" name="37 Rectángulo"/>
            <p:cNvSpPr/>
            <p:nvPr/>
          </p:nvSpPr>
          <p:spPr>
            <a:xfrm rot="3763816">
              <a:off x="4022076" y="4570219"/>
              <a:ext cx="2029912" cy="2592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5502065" y="5469294"/>
              <a:ext cx="1276544" cy="32079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Forma libre"/>
            <p:cNvSpPr/>
            <p:nvPr/>
          </p:nvSpPr>
          <p:spPr>
            <a:xfrm>
              <a:off x="5988456" y="5047885"/>
              <a:ext cx="1940400" cy="1234800"/>
            </a:xfrm>
            <a:custGeom>
              <a:avLst/>
              <a:gdLst>
                <a:gd name="connsiteX0" fmla="*/ 0 w 874897"/>
                <a:gd name="connsiteY0" fmla="*/ 437449 h 1580304"/>
                <a:gd name="connsiteX1" fmla="*/ 437449 w 874897"/>
                <a:gd name="connsiteY1" fmla="*/ 0 h 1580304"/>
                <a:gd name="connsiteX2" fmla="*/ 437449 w 874897"/>
                <a:gd name="connsiteY2" fmla="*/ 0 h 1580304"/>
                <a:gd name="connsiteX3" fmla="*/ 874898 w 874897"/>
                <a:gd name="connsiteY3" fmla="*/ 437449 h 1580304"/>
                <a:gd name="connsiteX4" fmla="*/ 874897 w 874897"/>
                <a:gd name="connsiteY4" fmla="*/ 1142856 h 1580304"/>
                <a:gd name="connsiteX5" fmla="*/ 437448 w 874897"/>
                <a:gd name="connsiteY5" fmla="*/ 1580305 h 1580304"/>
                <a:gd name="connsiteX6" fmla="*/ 437449 w 874897"/>
                <a:gd name="connsiteY6" fmla="*/ 1580304 h 1580304"/>
                <a:gd name="connsiteX7" fmla="*/ 0 w 874897"/>
                <a:gd name="connsiteY7" fmla="*/ 1142855 h 1580304"/>
                <a:gd name="connsiteX8" fmla="*/ 0 w 874897"/>
                <a:gd name="connsiteY8" fmla="*/ 437449 h 15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897" h="1580304">
                  <a:moveTo>
                    <a:pt x="632714" y="1"/>
                  </a:moveTo>
                  <a:cubicBezTo>
                    <a:pt x="766468" y="1"/>
                    <a:pt x="874897" y="353765"/>
                    <a:pt x="874897" y="790153"/>
                  </a:cubicBezTo>
                  <a:lnTo>
                    <a:pt x="874897" y="790153"/>
                  </a:lnTo>
                  <a:cubicBezTo>
                    <a:pt x="874897" y="1226541"/>
                    <a:pt x="766468" y="1580305"/>
                    <a:pt x="632714" y="1580305"/>
                  </a:cubicBezTo>
                  <a:cubicBezTo>
                    <a:pt x="502537" y="1580305"/>
                    <a:pt x="372360" y="1580303"/>
                    <a:pt x="242183" y="1580303"/>
                  </a:cubicBezTo>
                  <a:cubicBezTo>
                    <a:pt x="108429" y="1580303"/>
                    <a:pt x="0" y="1226539"/>
                    <a:pt x="0" y="790151"/>
                  </a:cubicBezTo>
                  <a:lnTo>
                    <a:pt x="0" y="790153"/>
                  </a:lnTo>
                  <a:cubicBezTo>
                    <a:pt x="0" y="353765"/>
                    <a:pt x="108429" y="1"/>
                    <a:pt x="242183" y="1"/>
                  </a:cubicBezTo>
                  <a:lnTo>
                    <a:pt x="632714" y="1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1" rIns="35561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Potencialidades </a:t>
              </a:r>
              <a:r>
                <a:rPr lang="es-ES" sz="1400" dirty="0" err="1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Tecn</a:t>
              </a:r>
              <a:r>
                <a:rPr lang="es-ES" sz="14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. soberanía e independencia</a:t>
              </a: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5137524" y="5120794"/>
              <a:ext cx="729081" cy="729081"/>
            </a:xfrm>
            <a:custGeom>
              <a:avLst/>
              <a:gdLst>
                <a:gd name="connsiteX0" fmla="*/ 0 w 729081"/>
                <a:gd name="connsiteY0" fmla="*/ 364541 h 729081"/>
                <a:gd name="connsiteX1" fmla="*/ 364541 w 729081"/>
                <a:gd name="connsiteY1" fmla="*/ 0 h 729081"/>
                <a:gd name="connsiteX2" fmla="*/ 729082 w 729081"/>
                <a:gd name="connsiteY2" fmla="*/ 364541 h 729081"/>
                <a:gd name="connsiteX3" fmla="*/ 364541 w 729081"/>
                <a:gd name="connsiteY3" fmla="*/ 729082 h 729081"/>
                <a:gd name="connsiteX4" fmla="*/ 0 w 729081"/>
                <a:gd name="connsiteY4" fmla="*/ 364541 h 7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81" h="729081">
                  <a:moveTo>
                    <a:pt x="0" y="364541"/>
                  </a:moveTo>
                  <a:cubicBezTo>
                    <a:pt x="0" y="163211"/>
                    <a:pt x="163211" y="0"/>
                    <a:pt x="364541" y="0"/>
                  </a:cubicBezTo>
                  <a:cubicBezTo>
                    <a:pt x="565871" y="0"/>
                    <a:pt x="729082" y="163211"/>
                    <a:pt x="729082" y="364541"/>
                  </a:cubicBezTo>
                  <a:cubicBezTo>
                    <a:pt x="729082" y="565871"/>
                    <a:pt x="565871" y="729082"/>
                    <a:pt x="364541" y="729082"/>
                  </a:cubicBezTo>
                  <a:cubicBezTo>
                    <a:pt x="163211" y="729082"/>
                    <a:pt x="0" y="565871"/>
                    <a:pt x="0" y="364541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2161604" y="1902702"/>
            <a:ext cx="1897728" cy="2337955"/>
            <a:chOff x="3248852" y="2357881"/>
            <a:chExt cx="2725684" cy="2646294"/>
          </a:xfrm>
        </p:grpSpPr>
        <p:sp>
          <p:nvSpPr>
            <p:cNvPr id="43" name="42 Arco de bloque"/>
            <p:cNvSpPr/>
            <p:nvPr/>
          </p:nvSpPr>
          <p:spPr>
            <a:xfrm rot="5400000">
              <a:off x="3248853" y="2357881"/>
              <a:ext cx="2646294" cy="2646294"/>
            </a:xfrm>
            <a:prstGeom prst="blockArc">
              <a:avLst>
                <a:gd name="adj1" fmla="val 10800000"/>
                <a:gd name="adj2" fmla="val 0"/>
                <a:gd name="adj3" fmla="val 23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56391"/>
                <a:satOff val="-2645"/>
                <a:lumOff val="11299"/>
                <a:alphaOff val="0"/>
              </a:schemeClr>
            </a:fillRef>
            <a:effectRef idx="2">
              <a:schemeClr val="accent1">
                <a:tint val="50000"/>
                <a:hueOff val="56391"/>
                <a:satOff val="-2645"/>
                <a:lumOff val="112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43 Arco de bloque"/>
            <p:cNvSpPr/>
            <p:nvPr/>
          </p:nvSpPr>
          <p:spPr>
            <a:xfrm rot="16200000">
              <a:off x="3328241" y="2357880"/>
              <a:ext cx="2566905" cy="2725684"/>
            </a:xfrm>
            <a:prstGeom prst="blockArc">
              <a:avLst>
                <a:gd name="adj1" fmla="val 10800000"/>
                <a:gd name="adj2" fmla="val 0"/>
                <a:gd name="adj3" fmla="val 23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Forma libre"/>
            <p:cNvSpPr/>
            <p:nvPr/>
          </p:nvSpPr>
          <p:spPr>
            <a:xfrm>
              <a:off x="3356865" y="2465892"/>
              <a:ext cx="2430270" cy="2478876"/>
            </a:xfrm>
            <a:custGeom>
              <a:avLst/>
              <a:gdLst>
                <a:gd name="connsiteX0" fmla="*/ 1215135 w 2430270"/>
                <a:gd name="connsiteY0" fmla="*/ 0 h 2430270"/>
                <a:gd name="connsiteX1" fmla="*/ 2430270 w 2430270"/>
                <a:gd name="connsiteY1" fmla="*/ 1215135 h 2430270"/>
                <a:gd name="connsiteX2" fmla="*/ 1215135 w 2430270"/>
                <a:gd name="connsiteY2" fmla="*/ 2430270 h 2430270"/>
                <a:gd name="connsiteX3" fmla="*/ 1215135 w 2430270"/>
                <a:gd name="connsiteY3" fmla="*/ 1215135 h 2430270"/>
                <a:gd name="connsiteX4" fmla="*/ 1215135 w 2430270"/>
                <a:gd name="connsiteY4" fmla="*/ 0 h 243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270" h="2430270">
                  <a:moveTo>
                    <a:pt x="1215135" y="0"/>
                  </a:moveTo>
                  <a:cubicBezTo>
                    <a:pt x="1886236" y="0"/>
                    <a:pt x="2430270" y="544034"/>
                    <a:pt x="2430270" y="1215135"/>
                  </a:cubicBezTo>
                  <a:cubicBezTo>
                    <a:pt x="2430270" y="1886236"/>
                    <a:pt x="1886236" y="2430270"/>
                    <a:pt x="1215135" y="2430270"/>
                  </a:cubicBezTo>
                  <a:lnTo>
                    <a:pt x="1215135" y="1215135"/>
                  </a:lnTo>
                  <a:lnTo>
                    <a:pt x="121513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000" tIns="124689" rIns="0" bIns="12468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Canaima</a:t>
              </a:r>
              <a:r>
                <a:rPr lang="en-US" sz="1400" b="1" kern="12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400" b="1" kern="1200" dirty="0" err="1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Educativo</a:t>
              </a:r>
              <a:r>
                <a:rPr lang="en-US" sz="1400" b="1" kern="12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</a:t>
              </a:r>
              <a:endParaRPr lang="en-US" sz="1400" b="1" kern="1200" dirty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3356865" y="2465893"/>
              <a:ext cx="2430270" cy="2430270"/>
            </a:xfrm>
            <a:custGeom>
              <a:avLst/>
              <a:gdLst>
                <a:gd name="connsiteX0" fmla="*/ 1215135 w 2430270"/>
                <a:gd name="connsiteY0" fmla="*/ 2430270 h 2430270"/>
                <a:gd name="connsiteX1" fmla="*/ 0 w 2430270"/>
                <a:gd name="connsiteY1" fmla="*/ 1215135 h 2430270"/>
                <a:gd name="connsiteX2" fmla="*/ 1215135 w 2430270"/>
                <a:gd name="connsiteY2" fmla="*/ 0 h 2430270"/>
                <a:gd name="connsiteX3" fmla="*/ 1215135 w 2430270"/>
                <a:gd name="connsiteY3" fmla="*/ 1215135 h 2430270"/>
                <a:gd name="connsiteX4" fmla="*/ 1215135 w 2430270"/>
                <a:gd name="connsiteY4" fmla="*/ 2430270 h 243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270" h="2430270">
                  <a:moveTo>
                    <a:pt x="1215135" y="2430270"/>
                  </a:moveTo>
                  <a:cubicBezTo>
                    <a:pt x="544034" y="2430270"/>
                    <a:pt x="0" y="1886236"/>
                    <a:pt x="0" y="1215135"/>
                  </a:cubicBezTo>
                  <a:cubicBezTo>
                    <a:pt x="0" y="544034"/>
                    <a:pt x="544034" y="0"/>
                    <a:pt x="1215135" y="0"/>
                  </a:cubicBezTo>
                  <a:lnTo>
                    <a:pt x="1215135" y="1215135"/>
                  </a:lnTo>
                  <a:lnTo>
                    <a:pt x="1215135" y="243027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90399" rIns="756000" bIns="903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spc="-100" baseline="0" noProof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Informática</a:t>
              </a:r>
              <a:r>
                <a:rPr lang="en-US" sz="1400" b="1" kern="1200" spc="-100" baseline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400" b="1" kern="1200" spc="-100" baseline="0" dirty="0" err="1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FyA</a:t>
              </a:r>
              <a:r>
                <a:rPr lang="en-US" sz="1400" b="1" kern="1200" spc="-100" baseline="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              </a:t>
              </a:r>
              <a:r>
                <a:rPr lang="en-US" sz="1400" b="1" spc="-1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1992</a:t>
              </a:r>
              <a:endParaRPr lang="en-US" sz="1400" b="1" kern="1200" spc="-100" baseline="0" dirty="0" smtClean="0">
                <a:solidFill>
                  <a:schemeClr val="accent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7" name="Rounded Rectangle 8"/>
          <p:cNvSpPr/>
          <p:nvPr/>
        </p:nvSpPr>
        <p:spPr>
          <a:xfrm>
            <a:off x="676362" y="437323"/>
            <a:ext cx="4593451" cy="46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Cómo se articulan P Canaima y ENC</a:t>
            </a:r>
            <a:endParaRPr lang="en-US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ounded Rectangle 8"/>
          <p:cNvSpPr/>
          <p:nvPr/>
        </p:nvSpPr>
        <p:spPr>
          <a:xfrm>
            <a:off x="395536" y="5590369"/>
            <a:ext cx="5544615" cy="48759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s-ES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Mejorar </a:t>
            </a:r>
            <a:r>
              <a:rPr lang="es-E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</a:t>
            </a:r>
            <a:r>
              <a:rPr lang="es-ES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educación, superar </a:t>
            </a:r>
            <a:r>
              <a:rPr lang="es-E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pobreza, </a:t>
            </a:r>
            <a:r>
              <a:rPr lang="es-ES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universalizar TICs</a:t>
            </a:r>
          </a:p>
          <a:p>
            <a:pPr algn="ctr">
              <a:lnSpc>
                <a:spcPts val="1500"/>
              </a:lnSpc>
            </a:pPr>
            <a:r>
              <a:rPr lang="es-ES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CRBV LOPNNA LOE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9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612576" y="773137"/>
            <a:ext cx="10369152" cy="7120359"/>
            <a:chOff x="96618" y="764704"/>
            <a:chExt cx="8939878" cy="6624736"/>
          </a:xfrm>
        </p:grpSpPr>
        <p:grpSp>
          <p:nvGrpSpPr>
            <p:cNvPr id="5" name="funnel Base"/>
            <p:cNvGrpSpPr/>
            <p:nvPr/>
          </p:nvGrpSpPr>
          <p:grpSpPr>
            <a:xfrm>
              <a:off x="1170603" y="5120482"/>
              <a:ext cx="6842599" cy="2268958"/>
              <a:chOff x="533400" y="4846320"/>
              <a:chExt cx="6172200" cy="2103120"/>
            </a:xfrm>
          </p:grpSpPr>
          <p:pic>
            <p:nvPicPr>
              <p:cNvPr id="12" name="Funnel Base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223" b="-1844"/>
              <a:stretch/>
            </p:blipFill>
            <p:spPr>
              <a:xfrm>
                <a:off x="533400" y="4846320"/>
                <a:ext cx="6172200" cy="2103120"/>
              </a:xfrm>
              <a:prstGeom prst="rect">
                <a:avLst/>
              </a:prstGeom>
            </p:spPr>
          </p:pic>
          <p:sp>
            <p:nvSpPr>
              <p:cNvPr id="13" name="TextBox 26"/>
              <p:cNvSpPr txBox="1"/>
              <p:nvPr/>
            </p:nvSpPr>
            <p:spPr>
              <a:xfrm>
                <a:off x="2286000" y="525018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S" sz="2400" b="1" dirty="0" smtClean="0">
                    <a:solidFill>
                      <a:schemeClr val="bg1"/>
                    </a:solidFill>
                  </a:rPr>
                  <a:t>OBJETIVO</a:t>
                </a:r>
                <a:endParaRPr lang="es-VE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Funnel Middle"/>
            <p:cNvGrpSpPr/>
            <p:nvPr/>
          </p:nvGrpSpPr>
          <p:grpSpPr>
            <a:xfrm>
              <a:off x="96618" y="2748599"/>
              <a:ext cx="8939878" cy="2766702"/>
              <a:chOff x="-299357" y="3059430"/>
              <a:chExt cx="7837714" cy="2103120"/>
            </a:xfrm>
          </p:grpSpPr>
          <p:pic>
            <p:nvPicPr>
              <p:cNvPr id="10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330" b="32003"/>
              <a:stretch/>
            </p:blipFill>
            <p:spPr>
              <a:xfrm>
                <a:off x="-299357" y="3059430"/>
                <a:ext cx="7837714" cy="2103120"/>
              </a:xfrm>
              <a:prstGeom prst="rect">
                <a:avLst/>
              </a:prstGeom>
            </p:spPr>
          </p:pic>
          <p:sp>
            <p:nvSpPr>
              <p:cNvPr id="11" name="TextBox 11"/>
              <p:cNvSpPr txBox="1"/>
              <p:nvPr/>
            </p:nvSpPr>
            <p:spPr>
              <a:xfrm>
                <a:off x="1985759" y="3443151"/>
                <a:ext cx="3282131" cy="161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900"/>
                  </a:lnSpc>
                </a:pPr>
                <a:r>
                  <a:rPr lang="es-ES" b="1" dirty="0" smtClean="0">
                    <a:solidFill>
                      <a:schemeClr val="bg1"/>
                    </a:solidFill>
                  </a:rPr>
                  <a:t>Ejemplo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: Fortalecer en docentes el área de educación ciudadana, formación de valores y derechos humanos que permita proporcionar e impulsar con acciones efectivas,</a:t>
                </a:r>
              </a:p>
              <a:p>
                <a:pPr lvl="0" algn="ctr">
                  <a:lnSpc>
                    <a:spcPts val="1900"/>
                  </a:lnSpc>
                </a:pPr>
                <a:r>
                  <a:rPr lang="es-ES" dirty="0">
                    <a:solidFill>
                      <a:schemeClr val="bg1"/>
                    </a:solidFill>
                  </a:rPr>
                  <a:t>  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el conocimiento y práctica de</a:t>
                </a:r>
              </a:p>
              <a:p>
                <a:pPr lvl="0" algn="ctr">
                  <a:lnSpc>
                    <a:spcPts val="1900"/>
                  </a:lnSpc>
                </a:pPr>
                <a:r>
                  <a:rPr lang="es-ES" dirty="0" smtClean="0">
                    <a:solidFill>
                      <a:schemeClr val="bg1"/>
                    </a:solidFill>
                  </a:rPr>
                  <a:t>los mismos tanto en  </a:t>
                </a:r>
              </a:p>
              <a:p>
                <a:pPr lvl="0" algn="ctr">
                  <a:lnSpc>
                    <a:spcPts val="1900"/>
                  </a:lnSpc>
                </a:pPr>
                <a:r>
                  <a:rPr lang="es-ES" dirty="0" smtClean="0">
                    <a:solidFill>
                      <a:schemeClr val="bg1"/>
                    </a:solidFill>
                  </a:rPr>
                  <a:t>Educandos como en </a:t>
                </a:r>
              </a:p>
              <a:p>
                <a:pPr lvl="0" algn="ctr">
                  <a:lnSpc>
                    <a:spcPts val="1900"/>
                  </a:lnSpc>
                </a:pPr>
                <a:r>
                  <a:rPr lang="es-ES" dirty="0" smtClean="0">
                    <a:solidFill>
                      <a:schemeClr val="bg1"/>
                    </a:solidFill>
                  </a:rPr>
                  <a:t>comunidad en general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Funnel Top"/>
            <p:cNvGrpSpPr/>
            <p:nvPr/>
          </p:nvGrpSpPr>
          <p:grpSpPr>
            <a:xfrm>
              <a:off x="376097" y="764704"/>
              <a:ext cx="8341225" cy="2593532"/>
              <a:chOff x="-299357" y="812506"/>
              <a:chExt cx="7837714" cy="2704124"/>
            </a:xfrm>
          </p:grpSpPr>
          <p:pic>
            <p:nvPicPr>
              <p:cNvPr id="8" name="Picture 1"/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70" b="56000"/>
              <a:stretch/>
            </p:blipFill>
            <p:spPr>
              <a:xfrm>
                <a:off x="-299357" y="812506"/>
                <a:ext cx="7837714" cy="2704124"/>
              </a:xfrm>
              <a:prstGeom prst="rect">
                <a:avLst/>
              </a:prstGeom>
            </p:spPr>
          </p:pic>
          <p:sp>
            <p:nvSpPr>
              <p:cNvPr id="9" name="TextBox 12"/>
              <p:cNvSpPr txBox="1"/>
              <p:nvPr/>
            </p:nvSpPr>
            <p:spPr>
              <a:xfrm>
                <a:off x="1619672" y="1433646"/>
                <a:ext cx="4176464" cy="170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smtClean="0">
                    <a:solidFill>
                      <a:schemeClr val="bg1"/>
                    </a:solidFill>
                  </a:rPr>
                  <a:t>Se convoca  de manera reiterada y  sin previo aviso a procesos  de formación obligatorios, que luego no tiene incidencia en la gestión escolar…</a:t>
                </a:r>
                <a:endParaRPr lang="es-VE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093788" y="234479"/>
            <a:ext cx="6940550" cy="530225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FORMACIÓN CIUDADANA PARA LAS/LOS DOCENTES SOCIALIZADORES</a:t>
            </a:r>
            <a:endParaRPr lang="es-E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Picture 1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CONSULTA EDUCATIVA </a:t>
            </a:r>
            <a:endParaRPr lang="es-E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Content Placeholder 12" descr="business_r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404664"/>
            <a:ext cx="3686510" cy="61926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21189306">
            <a:off x="426864" y="2144990"/>
            <a:ext cx="302433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s-VE" sz="2400" dirty="0" smtClean="0"/>
              <a:t>Se asume como  oportunidad para participar y aportar para una mejor educación del país. </a:t>
            </a:r>
            <a:endParaRPr lang="es-V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33" y="692696"/>
            <a:ext cx="335148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 rot="21349546">
            <a:off x="3386968" y="2489486"/>
            <a:ext cx="3061516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VE" sz="2000" dirty="0" smtClean="0"/>
              <a:t>Dificultad:</a:t>
            </a:r>
          </a:p>
          <a:p>
            <a:pPr algn="ctr">
              <a:lnSpc>
                <a:spcPts val="2200"/>
              </a:lnSpc>
            </a:pPr>
            <a:r>
              <a:rPr lang="es-VE" sz="2000" dirty="0" smtClean="0"/>
              <a:t>Poco tiempo para organizarse/reflexionar, y que las Comunidades aporten </a:t>
            </a:r>
            <a:endParaRPr lang="es-VE" sz="2000" dirty="0"/>
          </a:p>
        </p:txBody>
      </p:sp>
      <p:pic>
        <p:nvPicPr>
          <p:cNvPr id="9" name="Content Placeholder 11" descr="figure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6671"/>
            <a:ext cx="3456385" cy="6192689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 rot="181577">
            <a:off x="5810760" y="534419"/>
            <a:ext cx="3009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dirty="0" smtClean="0"/>
              <a:t>Muchas zonas recibieron </a:t>
            </a:r>
          </a:p>
          <a:p>
            <a:pPr algn="ctr">
              <a:lnSpc>
                <a:spcPct val="90000"/>
              </a:lnSpc>
            </a:pPr>
            <a:r>
              <a:rPr lang="es-ES" sz="2000" dirty="0" smtClean="0"/>
              <a:t>información de autoridades </a:t>
            </a:r>
          </a:p>
          <a:p>
            <a:pPr algn="ctr">
              <a:lnSpc>
                <a:spcPct val="90000"/>
              </a:lnSpc>
            </a:pPr>
            <a:r>
              <a:rPr lang="es-ES" sz="2000" dirty="0" smtClean="0"/>
              <a:t>zonales poco claras </a:t>
            </a:r>
          </a:p>
        </p:txBody>
      </p:sp>
      <p:sp>
        <p:nvSpPr>
          <p:cNvPr id="11" name="AutoShape 4" descr="data:image/jpeg;base64,/9j/4AAQSkZJRgABAQAAAQABAAD/2wCEAAkGBxQQEBUREhIWFRUUFxsUFxUUGRkVHBsWFxcXFxgaFBkYICggGR4lHBcYITEhJyorLi4yGh8zODMsNygtLisBCgoKDg0OGxAQGy0kICQyLDcsLCwsLCwsLCwsLCwsLCwsLCwsLCwsLCwsLCwsLCwsLCwsLCwsLCwsLCwsLCwsLP/AABEIAMcA/QMBEQACEQEDEQH/xAAcAAEAAgMBAQEAAAAAAAAAAAAABAUDBgcBAgj/xABOEAACAQMCAwQIAQQNCQkAAAABAgMABBESIQUGMRNBUZEHFBUiUmFxgTIjcqGxFzNDU2JzgpKTs9HS8BYlNVRjdKLBwiQmNkKDo7LD4v/EABsBAQADAQEBAQAAAAAAAAAAAAADBAUGAgEH/8QAMxEAAgICAQMDAgQEBwEBAAAAAAECAwQRBRIhMRNBUWGhFCJScRWR4fAGFjJTgbHRQjT/2gAMAwEAAhEDEQA/AO29ivwjyFAOxX4R5CgAhX4R5CgHYr8I8hQDsV+EeQoB2K/CPIUA7FfhHkKAdivwjyFAOxX4R5CgHYr8I8hQDsV+EeQoD3sV+EeQoB2K/CPIUB52K/CPIUB72K/CPIUA7FfhHkKAdivwjyFAOxX4R5CgHYr8I8hQDsV+EeQoDzsV+EeQoB2K/CPIUB72K/CPIUA7FfhHkKAdivwjyFAedivwjyFAOxX4R5CgPexX4R5CgHYr8I8hQDsV+EeQoDzsV+EeQoD3sV+EeQoD7oBQCgFAKAUAoBQCgFAVN3eurlQRgfL5VyXI8vk0ZEoQa0vp9C3VTGUdsWt67OASMH5V54/mMm7IjXNrT+h9sojGO0fV1xAhiFxttk1Jn87ZXa66UtLy2fK8dNbkZ7G715B2IrS4rlPxaaktSX3Irquj9j7nugrqvj1+XhUuVyMMe+FT/wDrz9Pg8wrcotkkVpp7Iz2voFAKAUAoBQCgFAKAUAoBQCgFAKAUAoBQCgFAKAUAoBQCgFAUt7CxkJCk/b5Vw/K4V9mVKUINr6L6F6myKjps8s4WEikqR9vlXnjMLIhlQlODSX0FtkXBpM9urNgxIGQTnavvIcRfG5yhHqi3vsK7o6W33RJ4fblMs3h0rV4bAsxlK21d9dl7kN9in2RCmjd2JKtv8qwsvHy77pWOEvp29ixCUIpLZa2TkoNQII2Oa7HjbbJ0L1ItSXbv7lKxJS7eCTWgeBQCgFAKAUAoBQCgFAKAUAoBQCgFAKAUAoBQCgFAYLpyEYjqBVPPtlVjznDyke4JOSTKn16T4v0CuL/jWb+v7L/wu+hD4JUF4RGWbc5wK2sXlbFhSute3vS9iCdS9TpRgXiL5ycEeFZkP8QZKnuWtfGiZ40daRarKCuruxmuyrvjKr1V41spOLUukw2Vzrz8j+iqPG8isvr+j+x7trcNHK+cucb23v54Yp9KIwCrojOMop6lSepNdXjYtU61JruZll01JpDkznG8uL+CGWfVG5YMuiMZxG7DcKD1Ar5k4tUKnKK7o+1Wyc0mzpFxxBtRC7AfevzfN5271XGrsl2+dm1Xjx6dyJVjdawQeorZ4nknlxcZr8y+6ILq+h/Q9mu9MgXu7/v0r3k8nGnKjT8+fp8HyNTlBs+eJTMgBU4yai5vLtx64yqens+0QUnpkD16T4v0Cua/jWZ+v7L/AMLXoQ+C3tmyqk9SBXc4s3OmMpPbaKM0lJpGarB5FAKAUAoBQCgFAKAUAoBQCgFAKAUAoBQGC7UlGA6kVSz65WY04RW20z3W0pJsqPVH+E1xH8Iy/wBDL/rQ+SVDaExFSMHORmtvG4u2eDKmxae9rZXlalZ1IjixcnGMfOsqPCZcrOlx7fPsTPIhreybdowjCICe4/QV0HI0WwxY0URb9u3wVqpRc+qTItrC6MDpPgfpWPx2JmYt6n0PXv8AsT2zhKOtnNOdOVbye/nlit2dGYFWBQZwijvYHqDX6bi5NUKlFvTMO2ubk2ke8kcq3kHEIJZbdkRC2piUIGYnUdGz1Ir5k5NU6nFPuKqpqabR0q4sWDe6MivzHN4TIja3WuqLf8tm3C+PTpkmxtzGCT1PdWzxPH2Ylc5z/wBTXZfsRXWKbSRCe3kYklTk71z9+Bm22SslB7ZYjZWlrZJuUd41905B38uta2bRk5GJXFxfVF9/2IYSjGbe+xF9Uf4TWG+Iy9f6GWPWh8lxbLhVB8BXeYkZQojGS7pIz5NOTaM1WTyKAUAoBQCgFAKAUAoBQCgFAKAUAoBQFXf3hDaV2x1Ncpy/L21W+lV215ZappTW5CwvCW0tvnoa9cPy1ttvpW99+GLqVFbRIvrrRjHU/q760eV5H8KopeW/t7kdVfWe3cv5Isp8MH717z8lrDdtT9to+Vx/Oosq/Wn+M1x/8Vy/1v7F70IfBC5n5jaysjMBqkZuzTV01HJyfkACa7b/AA715dCdj2+/f6GblyVT7I5vZ+kK+jk1vKJFzkxsqgEeAKgEf4611U8Gpx0l3M6ORNPudjHFo/VRdk4jMYmyfhK6vOsbofX0e5e6l09RR8gc0+0IpNYAkjc5UfvbElPIZX+T86nycf0mvqR02daZz/mnmq8ivbiNLmRUSRlVRjAAOwG1X8fGqlWm13K1tslJpMn+j3mS6nv445rh3Qq5KtjGykjoKjzaKq6XJI9UWSlPTZ0Oa/Yn3Tgf461+ZZfN5E7X0Ppj8e7NuFEenuTrC5Lgg9RW/wAPyDy4NT/1L7le6tQf0PJLzEoTu6H691ebuVVeYqPbw/3Cpbh1E0VtohPa+gUAoBQCgFAKAUAoBQCgFAKAUAoBQCgK2+sizal7+ormOW4ay631avL8os03KK0xY2RU6m7ugr7xPEWUWerb59kLrlJaRiureR2J0/TcdKp8jx+ZlXufT28Luj3VZCMdGRIX7JkI+m48at04eX+BlROP7eDxKcPUUkRvUZPh/SKx/wCB5n6V/Mn/ABECHzFy2b2zMBIRw2tGO4DDI3x3EEj712PARtwqUrF379voUMtK3wc8s/RnePIFkCRpnd9Qbb+CBuT9cV08+QrUfy+TPWNLfc3PnvhFxJaRWVnFqjAAc6lX3YwAi+8RncZ+wqli2Vqx2WMntjLpUYmtcnct8QsbtJjB7h9yQB0/A2MnGruOG+1Wcm+m2DW+/sRVVzg9mHmXke9mvJ5Y4gUeRmU60GQTtsTXqjLrhUovyfLKZOTaJ3InJ93a3yTTRBUCuCdat+JSBsDnrUWZk120uCPdNUoT2zfJuHsD7u4r85y+BvVrdXhmxDIj09yXaW5jUnqx/wAAVs8dx88KiWu82QW2Kcl8EFrKQnONz8xXOz4jOnPrce7fyi0rq0tFtbE6Rq2PfXZ4bs9GPqr8xRnrfbwZqtHkUAoBQCgFAKAUAoBQCgFAKAUAoBQFZzHIUs7hlJVlhkII2IIQkEHuNeq1uaX1PM3qLOD/AOUd3/rc/wDSN/bXQehV8IzvVl8m6cq80SwcMurmR2ldZVSPtGLYLKoHXuyc4qhfjxldGCWtk9drUHLyaxHztfLJ2nrLk5zpOCn004xj6VbeHV060Q+tPe9naODcZWezS7bCK0etvBcZ1fYEGsWdbjY4F+M9x6jXuQucTfSzxvsdRkiH+y2Gn6jYn86rGTjemotf8/uR1W9baNb9KXFp4b5UinkjXslOlHKjJZ98D6VZwaoThtrfchyJyUkkzW+DcwXTXUCtdTENNGCDIxBBkUEHfwqzbRWoN6RFCyTfk2fnrm+f1p4IZDEkR0krsWbbOT3DO2B4Vyl90lLpR33FcXTKlW2rbfhE/wBHXNc00xtp2L5Usjn8QK9Qx7xjv+Vese2UnqRX5rjaqYK6pa+V7Frz3zYbJ4Y492LCSQf7IHBX5Ft/5tSXW9DWinxnG/iYzlLwlpfubba3CyosiHKuAwPiCMipk9raMicHCTi/KOETcfugzD1mbqf3RvH61mu2e2kzv68HHcIvoW2vj6Gz8hcflU3Us8skiwwGXSzFvwnO2eh7qtYfVZPpbMLn6KaaoyhFLz4NZu+d76SQyesMm+QiYCj5Yxv966eOHUo6a2zindLe0zrPInH2v7QSuAJFYxvjYEgA5HhkEffNZGTSqp9K8F2qzrjtlRwfnYTcVktsjsT+TiP+0jzqP8rfH5o8alsxOmlT9/c8Rt3Y17G91TLAoBQCgFAKAUAoBQCgFAKAUAoBQEDjls01tNEmNUkboudhllIGfua+wepJs8yW4tI5D+xlfeEP9If7tbH8QqKP4aZtnLPI8i2NxaXWkds4dWjOrBVRg9BuCOlVLstO1Th7E9dOoOMvc1yL0WXXaaWkiCZ/GCxOPkmOvyz96svkIdO0nsi/DS2bnzRwGY8PSxsgunARy7afcXfHTcsev3qlTbBW+pYT2Ql0dMTUOBcj8RtLiOdFiyjZI7Tqp2ZeneM1bty6bIOLIIU2Qkmi45/5Oub66WaER6RGqe+2k5BYnuPiKixMqFMWpEl1Upy2ik4Z6Ob2OeKRhFpSVHOH3wrqxx7vXAqeedXKDSI4480zYOcuQ3uJ2uLdly+7o5x72MZU/PHSueto63tHX8bzMaK/StXZeGTOSOTGsnM8zAyEaVVc4UHGdzjJOAK9U09HdkHK8qsqKrgtRXz7mvcb5Nv7q4knZY/fbYdp0UbKOncMVFbTOUtmlh8th49Ma477ee3ubjyLYXNtbmC5C+435Mq2r3TuVP0OfP5VYqjKMdMxOTupuu9Snffz2NDk9Hd6WYgRbkn8fifpVV48m20dBXz2MopPe9a8fQ2Hkvk6a3acXKoY5ojFhW1ZBO+dttqsY9cqpdRk8vyFOXXGMN9voa/d+iy6EhWKSJo87OxKkD+EoB3+n6K3o8hHp/Mu5y0sZ77eDdYeXpbLhrWtoQ0zZy7HQNT4DMOuMLsB8hVB3Ky7rn4LHQ4w1HyaDB6OeIRsroIwyEMpEnQg5Hd41oPNpa0VljzT2djsWcxqZVCvpGoA5AbG+D3jNZD1t68F5eFskV8PooBQCgFAKAUAoBQCgFAKAUAoBQCgOU+l+7kjuIAkjoDG2QjMufe78GtPj4RlGW1sp5Laa0zRbfic+tfy8v4h+6P4j51fnVDpfZFeMpb8m7+k3mmdbk2sMjRogBYodJZmGrqN8AEbfWqWFjwlHrktk91st9KMHo35qn9bS2lkaSOXIGslirBSwIJ3wcYxX3Mx4dHXFaaPlFr6lHezavSVzO1nHHHC2JZGDfREIJz+cQF+mqqmHj+rJuXhE99nSuxZ3vFFueFSXEZwHgdhg7q2k5GR0III+1VL4uvqT9i7g6ndD4bRxn2hN+/S/wBI/wDbWV6kvk/Qvw1H6F/JG5cscdktuF3U2pncTKiFyXwWVBnfuG5xViuySrcvJg52FXbnV1JJJrvrsawnMd2snai5l1ZzuxI+6n3cfLFQ+rNPezYfHY0odHQv7+p2ThHGlksUu5MIOzMj+A051Y+WQcVpVN2Ja9zhMypUWyhvsjW/R5zg15NPFLszMZYh4R7Ap/J90/PJ8Kv5eL6UYyX/ACUKbetstPSZKycMmZGKsDHhlJUjM0Y2I3qHEipXJM9XtqHY4r7Tn/f5v6R/7a3PRh8Iz+uXydo9GMrPw2NnZmOqTdiWP427zWJmJRtaS0aNDbh3NsqsSigFAKAUAoBQCgFAKAUAoBQCgFAKAUAoDRfSByfNxCWJ4njUIhU9oWG5bO2lTV3FyY0pqS8le6pza0axF6LbsMD2sGxB/E/cfzKsy5CtrWmRLGls2nnjkX15xPFIElwFYNnSwHQkjcEeODVXGy3UmmuxLbR1d15MXJPIPqUvrE0ivIAQioDpXIwTk7k426DGTX3JzHbHpihVR092VfNHI17e3Uk5kgAJwil391Bso/B9z8yalozK6oaS/c8WUznLZact8rXdvZ3NpI8RWVW7PSzHS7KVbOVGx2O3z8aq5lsLu8fJawd0WKUvCezX/wBjK6/fIP5z/wBysj8JL5Ow/wAw0fpl9jZuX+S2jsp7S5ZSJn1AxknGFUA+8BuCuanhTqLi/cycvlFZkQuqTWvkoY/RfN2mGnj7PP4gDqx+adgfuaiWI9+TRl/iKHR2g9/Y2fmnl2aWxjsrQoiDAcyMwJRNwNgc5bBJ+XzrTxJwql1S9vByeXKd7cm+78mp8H9Ht9azxzpJBqjYNjW+46Mp9zvBI+9XrcyqcHFplWOPOMk0b5zjwl72ykt4yqu5QguTj3ZFc5IBPRT3VQx7FXZ1MsWwcoaOdfsVXf77b/zpP7laf8Rr+GVfw0jovJXB3srNIJCpZSxJTJHvMWHUA99ZuRarLHJFqqHTHRfVCSCgFAKAUAoBQCgFAKAUAoBQCgFAKAUAoBQHGvSBx6aS7khDsscR0BVJAJwCWbHXc1n32y6unwdlw+DVGhWtJt/Psif6MeOy+serO7PGykrqJbSy77E9ARnb6VJjWSb6WV+dwqlV6sVprzr3Lf0ic0tbSQwwn31YTSfmg+6h+u/6K9329LSRT4jjlfCc5rtrS/f+hP50vVn4Q8yHKusbD7uux+Yr3bLdbaK3HUuGcq5rw9HHKztv5O39OPwvsbtBxmS14LEImKtLNImsdVALE6fAnGM1a9SUavqYEsOu/kpda7RSevGzWbDjU9vIJY5X1A5OWJDfJweoqCNkk97Na/Both0Siv8AhHaOKcdWCxN2R1jDKp72cDSvmf11oSmlDqZw9GJK3I9CPz/0Ufo15ga5ieGVtUsZLZPVkc5z9jkfTTXii3qT2X+awVjzU4L8rX3RzHjh/wC13H8fL/WNVKxvrfc6nDhF49fbvpfBsXor/wBIf+k/60qXFf5nszeejGOMtLXde37nY6vnHCgFAKAUAoBQCgFAKAUAoBQCgFAKAUAoBQCgFAaVzbyIt5L28cnZyH8WRqVsbA+IONvtVe2hTe15Nnj+Yniw9OceqPt8knlDk1bAmRn7SVhp1Y0hV6kKNzvgZPyr1VSofuR8jyksxKOtR+DXuK+j64uJnnkuYsuxbo2w7h9hgVFPHcm22aONzdNNca4Vvt9fLLSy5QnXh8tk06EOwaNgD7vvBmBHgSM/UmvcaX0dOylbyVby45EYNa8lJ+xbL/rMf8xv7ai/CP5NH/MkP9v7/wBDYoOTkXhws7iQbOzrKvu6WJJBGr64x31P6S6OlmZLlJvL9epeV48lDw/0dxiQGa7jeMH8KYUsPAkscD/G1QrHintvsaF/O2Shqutp/L7mw84cuS8QWNYpo0iTJxuct0B93bAGR9zU1tbs0l4M3js6GHKUpwbkyr5d5EuLO5SdZ4yF2ZQGGpDsw/5/UCo68dwe9lvO5irJpdfR+37kbiHo1llmlkFwgEkjyAFG2DuWwd/nXyeNtt7JaefjXVGHR4S9/wChZ8n8kSWNz27TI40MmFUg7kb7n5V7qo6HvZV5Hlo5dfpqGu/zs3mrBiCgFAKAUAoBQCgFAKAUAoBQCgFAKAUAoBQCgFAKA8NAcP584pJcXkqOToicoidwC7Zx4nrms26cnNxO54nEqqx4y13l32Xfoq4rJ27WxYtGULgE50lSB7vgDnpU2LY99LM/nsWuNatitPf8yd6QeaWhuoYoT+0MJZMd5I2Q/LST/OHhXq67pkkiHieNjdTOdi8rS/8ASx9IN4s/CO1Q5WRomH0LDr8693Pqr2itxFUq89Ql5XV/0zkWgeArO7nZ9jtvo3H+bIP5f9a9adD3BHB8v/8Asn/fsbPUpnCgFAKAUAoBQCgFAKAUAoBQCgFAKAUAoBQCgFAKAUAoBQHhoDT+Z+Q47yXtlkMUjfiwuoNjbJGRvjvzUFuPGb34Zr4PMW4sOhrqXt9CdytynHYKxVi8jjBkYY2HcoHQZ3r3XUoLt5K+dyNmW119kvY1S/8AR9rlZ5b9A8jFjqTBJJ7gXqCWOm9tmtTzfRWowqekv79i5j5Kf1BrFrnKmQOjaPwgEMVxq3BP66kVP5OnZSfKr8WsmMO/ut+e2ip/YrP+t/8Atf8A7qP8Ivkvf5kl/t/f+hu3LXCvU7ZLfXr0avexpzqZm6ZOOtWYR6VowcvI/EXOzWtlrXorigFAKAUAoBQCgFAKAUAoBQCgFAKAUAoBQCgFAKAUAoBQCgFAReIzGOGR1GSqMwHiQCRXyT0j3VFSmov3Pz1dXDTOZJGLu25Y75z/AMqyXJt7bP0eumFcVCKWjrPos4hJLaMshLCJ9Csdzp0hsZ78Z/VWhjSco9/Y47nKIVZC6VrfsbtU5jHPOFSXPGJJZRdSW9vG+hFh91m78sfoQe/r8qAycauLiB7bhcNy5kmJZ7h93EZZsAfQK3z93uzQGLij3HCJoJPWpJ4JX7ORZjqIO26nu2yftg5zQEPi3H7i24pPIHdreB4xJFkkBJEUZC9PxHzI8aAuLTisrcSvRE7SItsskMeSVLGOJl0j5knzoCo5RuTdurS8SmS4EmWtydCkBs6VXYHI8OnhQF9wu+kbjd1CZGMaxKVQk6QdMW4HQdT50BGg4hKeJ8Qj7V9EcGpF1HCt2cZyo7jknzoCRyW0t3wr355BI5cdrklxhtsE0BR2dhcycRmsvaNwBEgcPqOTkJtjP8L9FAZOcb25M7w208iizthJIVJGpsrnVjqdJz50BvfAr8XNtFMP3RAx+Rx7w+xzQE+gFAKAUAoBQCgFAKAUAoBQCgFAKAUB4RQGk8R9G1vJKXSSSME5KLpI/k5G1V5Y0W9m3Tz19cFBpPXuzaOEcKjtYlhiXCr9ySepY95NTxiorSMm++d83Ob22T6+kRz/AIdw694VJKlvbi5t5G1qA4RlPTfPywOhzgdKAzca4Xd3BtuIRwiO5hJDQM4bKBjpAbpnBPh+I+FAfF5YXnFJ4fWLf1aCFtbAuHZztsMfTH3J+VATLTgLvxC/aaP8hcIqK2R73uqDjByMEd/hQFZyhwC7s7i4Zo9emExwsWXD6WXsx1yowB16UBi4twu74jLFqsFtXRwz3GtWJA8NO58R16DpQFnxbh1zbcRa+toe3WWMJIgYIwICjIz+av6aAcC4LcF7y8uECSXKFEiBDEDTgZI27lH27qAhcqvxCygS39n6gGJLmVBszZOwz0zQFtw7hcycYuLloyIniCq+RuQI9sZz/wCU0BVcJ5Oe5e5nuzNC8sh0rHIBlCNtenORvjHyoC49HtjPbW7286FdEh7M5BBRt9sE497J+9AbVQCgFAKAUAoBQCgFAKAUAoBQCgFAKAUAoBQCgKDljmQXmtWTs3Qkhc6tUepkDqcDbUrAjuIoCZwTivrETyMoTRJLH1ztE7JqJ266c/KgIfK/MXrnaao+zK6XUZzqhkBMb9BjODt3YoD08ammkdLSFHWJtDyyuUTWPxKgVSWI7zsKA+pOMSxyW0MsSB7hpFbQ5YLoUsCMqM58NsfOgPk8ZmmkkS0iR1ibQ8srlFLjqiBVJOO87CgMf+UpFvcu0Wia1UmSEtkfh1KVcDdWHfj7UBntOPiSze5CYeJXLxE7rIgJKk/qOOhBoDLd8Y7Oy9aK5JjVgmeruBpXPzZgM0B98E4r6xb9qU0OC6umc6XjJVlzjfcUB98A4ibq1iuCukyoH0g5xnuzgZoCwoBQCgFAKAUAoBQCgFAKAUAoBQCgFAKAUAoBQCgNC4ZZv6jDeQDM1vJOdI/dIjPJ2kZ+oGR8wKAxQXmvhTJCfevLqWGI9NppnJY+GI9RoCwMc1pe20soiWORfUvyWvA21Q6tX8JSo/OoDPyheJAslpMwSaKWQ4chdaO5dXXP4gQ36KA++Nzq99w5kYMO0mGVII2iIO4oD55Su0gE1rKypLHNI+HIXUkjl1kXPUEHH2oCq4pIJ14ndR7xerCBXHR2QOzlT3gagM0Bm5kgNtE1yn7VPB2Nwo7mMemKXH1IU/IjwoDLds8wsLWLSWWNLpw+dOmNVCBtO+7nP8mgM/B2kgu7mCbQDOnrKdnnTkDRIBq3zsp+9ASOR7+IcPtUMqauzUadS5z4YznNAbLQCgFAKAUAoBQCgFAKAUAoBQCgFAKAUAoBQCgFAU9txaIAIkbDO6IqgatWs5XBwPwOTnHT50B8Q31vqVVixpYb6FAjeR3iwe8MXVgcD74OaAmcYu4IkDXBULqGkMNRL9VCLgkt4YGaAhxXNvetoeBmKjUO3gZRjIGVMi47+lAfUFxam5FsqoJYFMiqExoDAZ0HGAcMMgb70BmuxbzT+ryxpJIqCXDoGwhYrkEjHUdKA+7q4hjaO2YD8sGVE05UhRlhjGAMeNAV8nMdsQ6ESMiFo3IgldAVOlgSFK4HSgLSwaGRRNDoYMoCumN1HRQR3Dw7qAj8P4hb3bO0ZDtCxjJK7qT1CkjocdRscUBWvfWMcjKLfLRNhmjtmcKwwfxIhAO4NAXvD7+OdBJE4dTtkeI6g+B+RoCTQCgFAKAUAoBQCgFAKAUAoBQCgFAKAUAoBQCgKNbGGKKN0kVNLAiXC+8WygD/ABZ14+pGKAyR8ARX7TUS+VbWQM5EkjtjbYMJGUjuGKAgz4bjEYfolqzRA9NZkAkI/hadI+hoDYppQilmOAoLE/IDJNAc4t77QsN80UyubhppXaMhOwuPyeNXgEERH5tAbSh/zw3+5L/XtQHxx7/SPD/rP/VUB98l/tM/+93H9a1AVEN/6qnE3i/AJgsIHTt3RFYKP4xh980B5wF1tbu3jEcqLLAIGMqFA0sWXUjPUkF/0UBc8rftt9/vZ/qoqAx8EAHEb0J+DEJYDp2xVtX306c0BstAKAUAoBQCgFAKAUAoBQCgFAKAUAoBQCgFAKA15uFNJEkEjqqIG3jbJbKsgyGXAGGbx3x4UBdW7FUXtGXVpGojYFsbkZ7s0BF4twiK6Cl8hkOpJI2Kup7yrD9I6GgIjcADRyRSXVxIJEMZDMmynGcBVG5G2T3E0BYXlhHLC1uw9xk7Mgbe7jG3higK645eQusvrE0bLEsGtWUZRSSNWVOTk0Blj4GpeCUzSSNAXKsxU57QaTqIXcAdMYoCPHy0qlwl1cKsjvI0aOqjU7FmwQuobnxoCSeBwBIolGlIZBKqKRguucF87tuc/WgJHFLCO4VA7EdnIsqspAIdDkbn7j70BAPLy9pI6XM8fbN2jpGyAFiAuR7uobKOhoCx4bw+K2Ts4xpBJY5JJZj1LM27H5mgJhYDqaA9oBQCgFAKAUAoBQCgFAKAUAoBQCgFAKAUBjn/AAN9D+qgOH8unh/Yn1wTGTUcdnnGjC46d+dX6KA2vm+wjm4rZW7gmNogpGSDgGTG437hQHxxqy9jXdtJayOIpn0SQsxYYBUHGfENt3gj50BP4d/4iuP4kf8AwgoD1T/3iP8AEf8ASKAr+AcP9tSzXN07mJH0RwqxUAdd8fLHzJzQG4Q2cPC7SUxAhEDS4Ylt8dMn6AUBzzlkNaXNldO2Rea1kz4s+Bn6ko3nQEr0h8tw25ikj16p5jry2R73vHA7tzQFjzpwCGx4ZKsOrDyxsdTatwcbUBC46htk4Xfr0RI43+mkEf8ACXHlQFnxgeu8aghG8dsnat4ZOGH/ANf6aApec42vbq7dWOLKJQuDj3gwLf8AX/NFAdF5a4j6zaQzd7oNX5w2b/iBoCzoBQCgFAKAUAoBQCgFAKAUAoBQCgFAKA+JlypA7wR+igOc8tWHFLCEwx2sLBmLku4zkhRjZht7tATuZOFXj3lreRQK7RRjWutVHae9qAyenvdaA+05fu726iuL7s444TqSGM6t8g+8em5Azuc4xgUBk47wW6ivxf2apIWTRJExC52A2JIHQL37Fe+gMnLXBLk3kl/eBUdl0JEh1aRsNyNug8T1JoCBDwK+4dPI1isc0Mp1dk50lTv4kdM4yDuMbUBK5htr+84f2RgRJXkAZVcYEQ94ZJO51ADagIPH/R4gtwbND6wpU5Ln3sfi/EcA53+1D4WHOPBrm8gtNMY7RHV5RqUYOkasEnB3z0ofSw594XLd2ZihXU5dTgkLsDk7k4oDFxTgLz8JW1KjtViQAZH7YgG2enUEZ+dAReR+BT2wnnuFzPJhVGpTlUX3RkHAydvsKAgcv8grIkkl+h7Z5Gb3XOwPf7hwTkk0Bb+j/hdxaQPBOoAEhaMhg2Vbr0O24zv8VAbVQCgFAKAhe1I/E+RoB7Uj8T5GgHtSPxPkaAe1I/E+RoB7Uj8T5GgHtSPxPkaAe1I/E+RoB7Uj8T5GgHtSPxPkaAe1I/E+RoB7Uj8T5GgHtSPxPkaAe1I/E+RoB7Uj8T5GgHtSPxPkaAe1I/E+RoB7Uj8T5GgHtSPxPkaAe1I/E+RoB7Uj8T5GgHtSPxPkaAe1I/E+RoB7Uj8T5GgHtSPxPkaAe1I/E+RoB7Uj8T5GgHtSPxPkaAe1I/E+RoB7Uj8T5GgHtSPxPkaAe1I/E+RoB7Uj8T5G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2" name="AutoShape 6" descr="data:image/jpeg;base64,/9j/4AAQSkZJRgABAQAAAQABAAD/2wCEAAkGBxQQEBUREhIWFRUUFxsUFxUUGRkVHBsWFxcXFxgaFBkYICggGR4lHBcYITEhJyorLi4yGh8zODMsNygtLisBCgoKDg0OGxAQGy0kICQyLDcsLCwsLCwsLCwsLCwsLCwsLCwsLCwsLCwsLCwsLCwsLCwsLCwsLCwsLCwsLCwsLP/AABEIAMcA/QMBEQACEQEDEQH/xAAcAAEAAgMBAQEAAAAAAAAAAAAABAUDBgcBAgj/xABOEAACAQMCAwQIAQQNCQkAAAABAgMABBESIQUGMRNBUZEHFBUiUmFxgTIjcqGxFzNDU2JzgpKTs9HS8BYlNVRjdKLBwiQmNkKDo7LD4v/EABsBAQADAQEBAQAAAAAAAAAAAAADBAUGAgEH/8QAMxEAAgICAQMDAgQEBwEBAAAAAAECAwQRBRIhMRNBUWGhFCJScRWR4fAGFjJTgbHRQjT/2gAMAwEAAhEDEQA/AO29ivwjyFAOxX4R5CgAhX4R5CgHYr8I8hQDsV+EeQoB2K/CPIUA7FfhHkKAdivwjyFAOxX4R5CgHYr8I8hQDsV+EeQoD3sV+EeQoB2K/CPIUB52K/CPIUB72K/CPIUA7FfhHkKAdivwjyFAOxX4R5CgHYr8I8hQDsV+EeQoDzsV+EeQoB2K/CPIUB72K/CPIUA7FfhHkKAdivwjyFAedivwjyFAOxX4R5CgPexX4R5CgHYr8I8hQDsV+EeQoDzsV+EeQoD3sV+EeQoD7oBQCgFAKAUAoBQCgFAVN3eurlQRgfL5VyXI8vk0ZEoQa0vp9C3VTGUdsWt67OASMH5V54/mMm7IjXNrT+h9sojGO0fV1xAhiFxttk1Jn87ZXa66UtLy2fK8dNbkZ7G715B2IrS4rlPxaaktSX3Irquj9j7nugrqvj1+XhUuVyMMe+FT/wDrz9Pg8wrcotkkVpp7Iz2voFAKAUAoBQCgFAKAUAoBQCgFAKAUAoBQCgFAKAUAoBQCgFAUt7CxkJCk/b5Vw/K4V9mVKUINr6L6F6myKjps8s4WEikqR9vlXnjMLIhlQlODSX0FtkXBpM9urNgxIGQTnavvIcRfG5yhHqi3vsK7o6W33RJ4fblMs3h0rV4bAsxlK21d9dl7kN9in2RCmjd2JKtv8qwsvHy77pWOEvp29ixCUIpLZa2TkoNQII2Oa7HjbbJ0L1ItSXbv7lKxJS7eCTWgeBQCgFAKAUAoBQCgFAKAUAoBQCgFAKAUAoBQCgFAYLpyEYjqBVPPtlVjznDyke4JOSTKn16T4v0CuL/jWb+v7L/wu+hD4JUF4RGWbc5wK2sXlbFhSute3vS9iCdS9TpRgXiL5ycEeFZkP8QZKnuWtfGiZ40daRarKCuruxmuyrvjKr1V41spOLUukw2Vzrz8j+iqPG8isvr+j+x7trcNHK+cucb23v54Yp9KIwCrojOMop6lSepNdXjYtU61JruZll01JpDkznG8uL+CGWfVG5YMuiMZxG7DcKD1Ar5k4tUKnKK7o+1Wyc0mzpFxxBtRC7AfevzfN5271XGrsl2+dm1Xjx6dyJVjdawQeorZ4nknlxcZr8y+6ILq+h/Q9mu9MgXu7/v0r3k8nGnKjT8+fp8HyNTlBs+eJTMgBU4yai5vLtx64yqens+0QUnpkD16T4v0Cua/jWZ+v7L/AMLXoQ+C3tmyqk9SBXc4s3OmMpPbaKM0lJpGarB5FAKAUAoBQCgFAKAUAoBQCgFAKAUAoBQGC7UlGA6kVSz65WY04RW20z3W0pJsqPVH+E1xH8Iy/wBDL/rQ+SVDaExFSMHORmtvG4u2eDKmxae9rZXlalZ1IjixcnGMfOsqPCZcrOlx7fPsTPIhreybdowjCICe4/QV0HI0WwxY0URb9u3wVqpRc+qTItrC6MDpPgfpWPx2JmYt6n0PXv8AsT2zhKOtnNOdOVbye/nlit2dGYFWBQZwijvYHqDX6bi5NUKlFvTMO2ubk2ke8kcq3kHEIJZbdkRC2piUIGYnUdGz1Ir5k5NU6nFPuKqpqabR0q4sWDe6MivzHN4TIja3WuqLf8tm3C+PTpkmxtzGCT1PdWzxPH2Ylc5z/wBTXZfsRXWKbSRCe3kYklTk71z9+Bm22SslB7ZYjZWlrZJuUd41905B38uta2bRk5GJXFxfVF9/2IYSjGbe+xF9Uf4TWG+Iy9f6GWPWh8lxbLhVB8BXeYkZQojGS7pIz5NOTaM1WTyKAUAoBQCgFAKAUAoBQCgFAKAUAoBQFXf3hDaV2x1Ncpy/L21W+lV215ZappTW5CwvCW0tvnoa9cPy1ttvpW99+GLqVFbRIvrrRjHU/q760eV5H8KopeW/t7kdVfWe3cv5Isp8MH717z8lrDdtT9to+Vx/Oosq/Wn+M1x/8Vy/1v7F70IfBC5n5jaysjMBqkZuzTV01HJyfkACa7b/AA715dCdj2+/f6GblyVT7I5vZ+kK+jk1vKJFzkxsqgEeAKgEf4611U8Gpx0l3M6ORNPudjHFo/VRdk4jMYmyfhK6vOsbofX0e5e6l09RR8gc0+0IpNYAkjc5UfvbElPIZX+T86nycf0mvqR02daZz/mnmq8ivbiNLmRUSRlVRjAAOwG1X8fGqlWm13K1tslJpMn+j3mS6nv445rh3Qq5KtjGykjoKjzaKq6XJI9UWSlPTZ0Oa/Yn3Tgf461+ZZfN5E7X0Ppj8e7NuFEenuTrC5Lgg9RW/wAPyDy4NT/1L7le6tQf0PJLzEoTu6H691ebuVVeYqPbw/3Cpbh1E0VtohPa+gUAoBQCgFAKAUAoBQCgFAKAUAoBQCgK2+sizal7+ormOW4ay631avL8os03KK0xY2RU6m7ugr7xPEWUWerb59kLrlJaRiureR2J0/TcdKp8jx+ZlXufT28Luj3VZCMdGRIX7JkI+m48at04eX+BlROP7eDxKcPUUkRvUZPh/SKx/wCB5n6V/Mn/ABECHzFy2b2zMBIRw2tGO4DDI3x3EEj712PARtwqUrF379voUMtK3wc8s/RnePIFkCRpnd9Qbb+CBuT9cV08+QrUfy+TPWNLfc3PnvhFxJaRWVnFqjAAc6lX3YwAi+8RncZ+wqli2Vqx2WMntjLpUYmtcnct8QsbtJjB7h9yQB0/A2MnGruOG+1Wcm+m2DW+/sRVVzg9mHmXke9mvJ5Y4gUeRmU60GQTtsTXqjLrhUovyfLKZOTaJ3InJ93a3yTTRBUCuCdat+JSBsDnrUWZk120uCPdNUoT2zfJuHsD7u4r85y+BvVrdXhmxDIj09yXaW5jUnqx/wAAVs8dx88KiWu82QW2Kcl8EFrKQnONz8xXOz4jOnPrce7fyi0rq0tFtbE6Rq2PfXZ4bs9GPqr8xRnrfbwZqtHkUAoBQCgFAKAUAoBQCgFAKAUAoBQFZzHIUs7hlJVlhkII2IIQkEHuNeq1uaX1PM3qLOD/AOUd3/rc/wDSN/bXQehV8IzvVl8m6cq80SwcMurmR2ldZVSPtGLYLKoHXuyc4qhfjxldGCWtk9drUHLyaxHztfLJ2nrLk5zpOCn004xj6VbeHV060Q+tPe9naODcZWezS7bCK0etvBcZ1fYEGsWdbjY4F+M9x6jXuQucTfSzxvsdRkiH+y2Gn6jYn86rGTjemotf8/uR1W9baNb9KXFp4b5UinkjXslOlHKjJZ98D6VZwaoThtrfchyJyUkkzW+DcwXTXUCtdTENNGCDIxBBkUEHfwqzbRWoN6RFCyTfk2fnrm+f1p4IZDEkR0krsWbbOT3DO2B4Vyl90lLpR33FcXTKlW2rbfhE/wBHXNc00xtp2L5Usjn8QK9Qx7xjv+Vese2UnqRX5rjaqYK6pa+V7Frz3zYbJ4Y492LCSQf7IHBX5Ft/5tSXW9DWinxnG/iYzlLwlpfubba3CyosiHKuAwPiCMipk9raMicHCTi/KOETcfugzD1mbqf3RvH61mu2e2kzv68HHcIvoW2vj6Gz8hcflU3Us8skiwwGXSzFvwnO2eh7qtYfVZPpbMLn6KaaoyhFLz4NZu+d76SQyesMm+QiYCj5Yxv966eOHUo6a2zindLe0zrPInH2v7QSuAJFYxvjYEgA5HhkEffNZGTSqp9K8F2qzrjtlRwfnYTcVktsjsT+TiP+0jzqP8rfH5o8alsxOmlT9/c8Rt3Y17G91TLAoBQCgFAKAUAoBQCgFAKAUAoBQEDjls01tNEmNUkboudhllIGfua+wepJs8yW4tI5D+xlfeEP9If7tbH8QqKP4aZtnLPI8i2NxaXWkds4dWjOrBVRg9BuCOlVLstO1Th7E9dOoOMvc1yL0WXXaaWkiCZ/GCxOPkmOvyz96svkIdO0nsi/DS2bnzRwGY8PSxsgunARy7afcXfHTcsev3qlTbBW+pYT2Ql0dMTUOBcj8RtLiOdFiyjZI7Tqp2ZeneM1bty6bIOLIIU2Qkmi45/5Oub66WaER6RGqe+2k5BYnuPiKixMqFMWpEl1Upy2ik4Z6Ob2OeKRhFpSVHOH3wrqxx7vXAqeedXKDSI4480zYOcuQ3uJ2uLdly+7o5x72MZU/PHSueto63tHX8bzMaK/StXZeGTOSOTGsnM8zAyEaVVc4UHGdzjJOAK9U09HdkHK8qsqKrgtRXz7mvcb5Nv7q4knZY/fbYdp0UbKOncMVFbTOUtmlh8th49Ma477ee3ubjyLYXNtbmC5C+435Mq2r3TuVP0OfP5VYqjKMdMxOTupuu9Snffz2NDk9Hd6WYgRbkn8fifpVV48m20dBXz2MopPe9a8fQ2Hkvk6a3acXKoY5ojFhW1ZBO+dttqsY9cqpdRk8vyFOXXGMN9voa/d+iy6EhWKSJo87OxKkD+EoB3+n6K3o8hHp/Mu5y0sZ77eDdYeXpbLhrWtoQ0zZy7HQNT4DMOuMLsB8hVB3Ky7rn4LHQ4w1HyaDB6OeIRsroIwyEMpEnQg5Hd41oPNpa0VljzT2djsWcxqZVCvpGoA5AbG+D3jNZD1t68F5eFskV8PooBQCgFAKAUAoBQCgFAKAUAoBQCgOU+l+7kjuIAkjoDG2QjMufe78GtPj4RlGW1sp5Laa0zRbfic+tfy8v4h+6P4j51fnVDpfZFeMpb8m7+k3mmdbk2sMjRogBYodJZmGrqN8AEbfWqWFjwlHrktk91st9KMHo35qn9bS2lkaSOXIGslirBSwIJ3wcYxX3Mx4dHXFaaPlFr6lHezavSVzO1nHHHC2JZGDfREIJz+cQF+mqqmHj+rJuXhE99nSuxZ3vFFueFSXEZwHgdhg7q2k5GR0III+1VL4uvqT9i7g6ndD4bRxn2hN+/S/wBI/wDbWV6kvk/Qvw1H6F/JG5cscdktuF3U2pncTKiFyXwWVBnfuG5xViuySrcvJg52FXbnV1JJJrvrsawnMd2snai5l1ZzuxI+6n3cfLFQ+rNPezYfHY0odHQv7+p2ThHGlksUu5MIOzMj+A051Y+WQcVpVN2Ja9zhMypUWyhvsjW/R5zg15NPFLszMZYh4R7Ap/J90/PJ8Kv5eL6UYyX/ACUKbetstPSZKycMmZGKsDHhlJUjM0Y2I3qHEipXJM9XtqHY4r7Tn/f5v6R/7a3PRh8Iz+uXydo9GMrPw2NnZmOqTdiWP427zWJmJRtaS0aNDbh3NsqsSigFAKAUAoBQCgFAKAUAoBQCgFAKAUAoDRfSByfNxCWJ4njUIhU9oWG5bO2lTV3FyY0pqS8le6pza0axF6LbsMD2sGxB/E/cfzKsy5CtrWmRLGls2nnjkX15xPFIElwFYNnSwHQkjcEeODVXGy3UmmuxLbR1d15MXJPIPqUvrE0ivIAQioDpXIwTk7k426DGTX3JzHbHpihVR092VfNHI17e3Uk5kgAJwil391Bso/B9z8yalozK6oaS/c8WUznLZact8rXdvZ3NpI8RWVW7PSzHS7KVbOVGx2O3z8aq5lsLu8fJawd0WKUvCezX/wBjK6/fIP5z/wBysj8JL5Ow/wAw0fpl9jZuX+S2jsp7S5ZSJn1AxknGFUA+8BuCuanhTqLi/cycvlFZkQuqTWvkoY/RfN2mGnj7PP4gDqx+adgfuaiWI9+TRl/iKHR2g9/Y2fmnl2aWxjsrQoiDAcyMwJRNwNgc5bBJ+XzrTxJwql1S9vByeXKd7cm+78mp8H9Ht9azxzpJBqjYNjW+46Mp9zvBI+9XrcyqcHFplWOPOMk0b5zjwl72ykt4yqu5QguTj3ZFc5IBPRT3VQx7FXZ1MsWwcoaOdfsVXf77b/zpP7laf8Rr+GVfw0jovJXB3srNIJCpZSxJTJHvMWHUA99ZuRarLHJFqqHTHRfVCSCgFAKAUAoBQCgFAKAUAoBQCgFAKAUAoBQHGvSBx6aS7khDsscR0BVJAJwCWbHXc1n32y6unwdlw+DVGhWtJt/Psif6MeOy+serO7PGykrqJbSy77E9ARnb6VJjWSb6WV+dwqlV6sVprzr3Lf0ic0tbSQwwn31YTSfmg+6h+u/6K9329LSRT4jjlfCc5rtrS/f+hP50vVn4Q8yHKusbD7uux+Yr3bLdbaK3HUuGcq5rw9HHKztv5O39OPwvsbtBxmS14LEImKtLNImsdVALE6fAnGM1a9SUavqYEsOu/kpda7RSevGzWbDjU9vIJY5X1A5OWJDfJweoqCNkk97Na/Both0Siv8AhHaOKcdWCxN2R1jDKp72cDSvmf11oSmlDqZw9GJK3I9CPz/0Ufo15ga5ieGVtUsZLZPVkc5z9jkfTTXii3qT2X+awVjzU4L8rX3RzHjh/wC13H8fL/WNVKxvrfc6nDhF49fbvpfBsXor/wBIf+k/60qXFf5nszeejGOMtLXde37nY6vnHCgFAKAUAoBQCgFAKAUAoBQCgFAKAUAoBQCgFAaVzbyIt5L28cnZyH8WRqVsbA+IONvtVe2hTe15Nnj+Yniw9OceqPt8knlDk1bAmRn7SVhp1Y0hV6kKNzvgZPyr1VSofuR8jyksxKOtR+DXuK+j64uJnnkuYsuxbo2w7h9hgVFPHcm22aONzdNNca4Vvt9fLLSy5QnXh8tk06EOwaNgD7vvBmBHgSM/UmvcaX0dOylbyVby45EYNa8lJ+xbL/rMf8xv7ai/CP5NH/MkP9v7/wBDYoOTkXhws7iQbOzrKvu6WJJBGr64x31P6S6OlmZLlJvL9epeV48lDw/0dxiQGa7jeMH8KYUsPAkscD/G1QrHintvsaF/O2Shqutp/L7mw84cuS8QWNYpo0iTJxuct0B93bAGR9zU1tbs0l4M3js6GHKUpwbkyr5d5EuLO5SdZ4yF2ZQGGpDsw/5/UCo68dwe9lvO5irJpdfR+37kbiHo1llmlkFwgEkjyAFG2DuWwd/nXyeNtt7JaefjXVGHR4S9/wChZ8n8kSWNz27TI40MmFUg7kb7n5V7qo6HvZV5Hlo5dfpqGu/zs3mrBiCgFAKAUAoBQCgFAKAUAoBQCgFAKAUAoBQCgFAKA8NAcP584pJcXkqOToicoidwC7Zx4nrms26cnNxO54nEqqx4y13l32Xfoq4rJ27WxYtGULgE50lSB7vgDnpU2LY99LM/nsWuNatitPf8yd6QeaWhuoYoT+0MJZMd5I2Q/LST/OHhXq67pkkiHieNjdTOdi8rS/8ASx9IN4s/CO1Q5WRomH0LDr8693Pqr2itxFUq89Ql5XV/0zkWgeArO7nZ9jtvo3H+bIP5f9a9adD3BHB8v/8Asn/fsbPUpnCgFAKAUAoBQCgFAKAUAoBQCgFAKAUAoBQCgFAKAUAoBQHhoDT+Z+Q47yXtlkMUjfiwuoNjbJGRvjvzUFuPGb34Zr4PMW4sOhrqXt9CdytynHYKxVi8jjBkYY2HcoHQZ3r3XUoLt5K+dyNmW119kvY1S/8AR9rlZ5b9A8jFjqTBJJ7gXqCWOm9tmtTzfRWowqekv79i5j5Kf1BrFrnKmQOjaPwgEMVxq3BP66kVP5OnZSfKr8WsmMO/ut+e2ip/YrP+t/8Atf8A7qP8Ivkvf5kl/t/f+hu3LXCvU7ZLfXr0avexpzqZm6ZOOtWYR6VowcvI/EXOzWtlrXorigFAKAUAoBQCgFAKAUAoBQCgFAKAUAoBQCgFAKAUAoBQCgFAReIzGOGR1GSqMwHiQCRXyT0j3VFSmov3Pz1dXDTOZJGLu25Y75z/AMqyXJt7bP0eumFcVCKWjrPos4hJLaMshLCJ9Csdzp0hsZ78Z/VWhjSco9/Y47nKIVZC6VrfsbtU5jHPOFSXPGJJZRdSW9vG+hFh91m78sfoQe/r8qAycauLiB7bhcNy5kmJZ7h93EZZsAfQK3z93uzQGLij3HCJoJPWpJ4JX7ORZjqIO26nu2yftg5zQEPi3H7i24pPIHdreB4xJFkkBJEUZC9PxHzI8aAuLTisrcSvRE7SItsskMeSVLGOJl0j5knzoCo5RuTdurS8SmS4EmWtydCkBs6VXYHI8OnhQF9wu+kbjd1CZGMaxKVQk6QdMW4HQdT50BGg4hKeJ8Qj7V9EcGpF1HCt2cZyo7jknzoCRyW0t3wr355BI5cdrklxhtsE0BR2dhcycRmsvaNwBEgcPqOTkJtjP8L9FAZOcb25M7w208iizthJIVJGpsrnVjqdJz50BvfAr8XNtFMP3RAx+Rx7w+xzQE+gFAKAUAoBQCgFAKAUAoBQCgFAKAUB4RQGk8R9G1vJKXSSSME5KLpI/k5G1V5Y0W9m3Tz19cFBpPXuzaOEcKjtYlhiXCr9ySepY95NTxiorSMm++d83Ob22T6+kRz/AIdw694VJKlvbi5t5G1qA4RlPTfPywOhzgdKAzca4Xd3BtuIRwiO5hJDQM4bKBjpAbpnBPh+I+FAfF5YXnFJ4fWLf1aCFtbAuHZztsMfTH3J+VATLTgLvxC/aaP8hcIqK2R73uqDjByMEd/hQFZyhwC7s7i4Zo9emExwsWXD6WXsx1yowB16UBi4twu74jLFqsFtXRwz3GtWJA8NO58R16DpQFnxbh1zbcRa+toe3WWMJIgYIwICjIz+av6aAcC4LcF7y8uECSXKFEiBDEDTgZI27lH27qAhcqvxCygS39n6gGJLmVBszZOwz0zQFtw7hcycYuLloyIniCq+RuQI9sZz/wCU0BVcJ5Oe5e5nuzNC8sh0rHIBlCNtenORvjHyoC49HtjPbW7286FdEh7M5BBRt9sE497J+9AbVQCgFAKAUAoBQCgFAKAUAoBQCgFAKAUAoBQCgKDljmQXmtWTs3Qkhc6tUepkDqcDbUrAjuIoCZwTivrETyMoTRJLH1ztE7JqJ266c/KgIfK/MXrnaao+zK6XUZzqhkBMb9BjODt3YoD08ammkdLSFHWJtDyyuUTWPxKgVSWI7zsKA+pOMSxyW0MsSB7hpFbQ5YLoUsCMqM58NsfOgPk8ZmmkkS0iR1ibQ8srlFLjqiBVJOO87CgMf+UpFvcu0Wia1UmSEtkfh1KVcDdWHfj7UBntOPiSze5CYeJXLxE7rIgJKk/qOOhBoDLd8Y7Oy9aK5JjVgmeruBpXPzZgM0B98E4r6xb9qU0OC6umc6XjJVlzjfcUB98A4ibq1iuCukyoH0g5xnuzgZoCwoBQCgFAKAUAoBQCgFAKAUAoBQCgFAKAUAoBQCgNC4ZZv6jDeQDM1vJOdI/dIjPJ2kZ+oGR8wKAxQXmvhTJCfevLqWGI9NppnJY+GI9RoCwMc1pe20soiWORfUvyWvA21Q6tX8JSo/OoDPyheJAslpMwSaKWQ4chdaO5dXXP4gQ36KA++Nzq99w5kYMO0mGVII2iIO4oD55Su0gE1rKypLHNI+HIXUkjl1kXPUEHH2oCq4pIJ14ndR7xerCBXHR2QOzlT3gagM0Bm5kgNtE1yn7VPB2Nwo7mMemKXH1IU/IjwoDLds8wsLWLSWWNLpw+dOmNVCBtO+7nP8mgM/B2kgu7mCbQDOnrKdnnTkDRIBq3zsp+9ASOR7+IcPtUMqauzUadS5z4YznNAbLQCgFAKAUAoBQCgFAKAUAoBQCgFAKAUAoBQCgFAU9txaIAIkbDO6IqgatWs5XBwPwOTnHT50B8Q31vqVVixpYb6FAjeR3iwe8MXVgcD74OaAmcYu4IkDXBULqGkMNRL9VCLgkt4YGaAhxXNvetoeBmKjUO3gZRjIGVMi47+lAfUFxam5FsqoJYFMiqExoDAZ0HGAcMMgb70BmuxbzT+ryxpJIqCXDoGwhYrkEjHUdKA+7q4hjaO2YD8sGVE05UhRlhjGAMeNAV8nMdsQ6ESMiFo3IgldAVOlgSFK4HSgLSwaGRRNDoYMoCumN1HRQR3Dw7qAj8P4hb3bO0ZDtCxjJK7qT1CkjocdRscUBWvfWMcjKLfLRNhmjtmcKwwfxIhAO4NAXvD7+OdBJE4dTtkeI6g+B+RoCTQCgFAKAUAoBQCgFAKAUAoBQCgFAKAUAoBQCgKNbGGKKN0kVNLAiXC+8WygD/ABZ14+pGKAyR8ARX7TUS+VbWQM5EkjtjbYMJGUjuGKAgz4bjEYfolqzRA9NZkAkI/hadI+hoDYppQilmOAoLE/IDJNAc4t77QsN80UyubhppXaMhOwuPyeNXgEERH5tAbSh/zw3+5L/XtQHxx7/SPD/rP/VUB98l/tM/+93H9a1AVEN/6qnE3i/AJgsIHTt3RFYKP4xh980B5wF1tbu3jEcqLLAIGMqFA0sWXUjPUkF/0UBc8rftt9/vZ/qoqAx8EAHEb0J+DEJYDp2xVtX306c0BstAKAUAoBQCgFAKAUAoBQCgFAKAUAoBQCgFAKA15uFNJEkEjqqIG3jbJbKsgyGXAGGbx3x4UBdW7FUXtGXVpGojYFsbkZ7s0BF4twiK6Cl8hkOpJI2Kup7yrD9I6GgIjcADRyRSXVxIJEMZDMmynGcBVG5G2T3E0BYXlhHLC1uw9xk7Mgbe7jG3higK645eQusvrE0bLEsGtWUZRSSNWVOTk0Blj4GpeCUzSSNAXKsxU57QaTqIXcAdMYoCPHy0qlwl1cKsjvI0aOqjU7FmwQuobnxoCSeBwBIolGlIZBKqKRguucF87tuc/WgJHFLCO4VA7EdnIsqspAIdDkbn7j70BAPLy9pI6XM8fbN2jpGyAFiAuR7uobKOhoCx4bw+K2Ts4xpBJY5JJZj1LM27H5mgJhYDqaA9oBQCgFAKAUAoBQCgFAKAUAoBQCgFAKAUBjn/AAN9D+qgOH8unh/Yn1wTGTUcdnnGjC46d+dX6KA2vm+wjm4rZW7gmNogpGSDgGTG437hQHxxqy9jXdtJayOIpn0SQsxYYBUHGfENt3gj50BP4d/4iuP4kf8AwgoD1T/3iP8AEf8ASKAr+AcP9tSzXN07mJH0RwqxUAdd8fLHzJzQG4Q2cPC7SUxAhEDS4Ylt8dMn6AUBzzlkNaXNldO2Rea1kz4s+Bn6ko3nQEr0h8tw25ikj16p5jry2R73vHA7tzQFjzpwCGx4ZKsOrDyxsdTatwcbUBC46htk4Xfr0RI43+mkEf8ACXHlQFnxgeu8aghG8dsnat4ZOGH/ANf6aApec42vbq7dWOLKJQuDj3gwLf8AX/NFAdF5a4j6zaQzd7oNX5w2b/iBoCzoBQCgFAKAUAoBQCgFAKAUAoBQCgFAKA+JlypA7wR+igOc8tWHFLCEwx2sLBmLku4zkhRjZht7tATuZOFXj3lreRQK7RRjWutVHae9qAyenvdaA+05fu726iuL7s444TqSGM6t8g+8em5Azuc4xgUBk47wW6ivxf2apIWTRJExC52A2JIHQL37Fe+gMnLXBLk3kl/eBUdl0JEh1aRsNyNug8T1JoCBDwK+4dPI1isc0Mp1dk50lTv4kdM4yDuMbUBK5htr+84f2RgRJXkAZVcYEQ94ZJO51ADagIPH/R4gtwbND6wpU5Ln3sfi/EcA53+1D4WHOPBrm8gtNMY7RHV5RqUYOkasEnB3z0ofSw594XLd2ZihXU5dTgkLsDk7k4oDFxTgLz8JW1KjtViQAZH7YgG2enUEZ+dAReR+BT2wnnuFzPJhVGpTlUX3RkHAydvsKAgcv8grIkkl+h7Z5Gb3XOwPf7hwTkk0Bb+j/hdxaQPBOoAEhaMhg2Vbr0O24zv8VAbVQCgFAKAhe1I/E+RoB7Uj8T5GgHtSPxPkaAe1I/E+RoB7Uj8T5GgHtSPxPkaAe1I/E+RoB7Uj8T5GgHtSPxPkaAe1I/E+RoB7Uj8T5GgHtSPxPkaAe1I/E+RoB7Uj8T5GgHtSPxPkaAe1I/E+RoB7Uj8T5GgHtSPxPkaAe1I/E+RoB7Uj8T5GgHtSPxPkaAe1I/E+RoB7Uj8T5GgHtSPxPkaAe1I/E+RoB7Uj8T5GgHtSPxPkaAe1I/E+RoB7Uj8T5GgHtSPxPkaAe1I/E+RoB7Uj8T5G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3" name="AutoShape 8" descr="data:image/jpeg;base64,/9j/4AAQSkZJRgABAQAAAQABAAD/2wCEAAkGBxQQEBUREhIWFRUUFxsUFxUUGRkVHBsWFxcXFxgaFBkYICggGR4lHBcYITEhJyorLi4yGh8zODMsNygtLisBCgoKDg0OGxAQGy0kICQyLDcsLCwsLCwsLCwsLCwsLCwsLCwsLCwsLCwsLCwsLCwsLCwsLCwsLCwsLCwsLCwsLP/AABEIAMcA/QMBEQACEQEDEQH/xAAcAAEAAgMBAQEAAAAAAAAAAAAABAUDBgcBAgj/xABOEAACAQMCAwQIAQQNCQkAAAABAgMABBESIQUGMRNBUZEHFBUiUmFxgTIjcqGxFzNDU2JzgpKTs9HS8BYlNVRjdKLBwiQmNkKDo7LD4v/EABsBAQADAQEBAQAAAAAAAAAAAAADBAUGAgEH/8QAMxEAAgICAQMDAgQEBwEBAAAAAAECAwQRBRIhMRNBUWGhFCJScRWR4fAGFjJTgbHRQjT/2gAMAwEAAhEDEQA/AO29ivwjyFAOxX4R5CgAhX4R5CgHYr8I8hQDsV+EeQoB2K/CPIUA7FfhHkKAdivwjyFAOxX4R5CgHYr8I8hQDsV+EeQoD3sV+EeQoB2K/CPIUB52K/CPIUB72K/CPIUA7FfhHkKAdivwjyFAOxX4R5CgHYr8I8hQDsV+EeQoDzsV+EeQoB2K/CPIUB72K/CPIUA7FfhHkKAdivwjyFAedivwjyFAOxX4R5CgPexX4R5CgHYr8I8hQDsV+EeQoDzsV+EeQoD3sV+EeQoD7oBQCgFAKAUAoBQCgFAVN3eurlQRgfL5VyXI8vk0ZEoQa0vp9C3VTGUdsWt67OASMH5V54/mMm7IjXNrT+h9sojGO0fV1xAhiFxttk1Jn87ZXa66UtLy2fK8dNbkZ7G715B2IrS4rlPxaaktSX3Irquj9j7nugrqvj1+XhUuVyMMe+FT/wDrz9Pg8wrcotkkVpp7Iz2voFAKAUAoBQCgFAKAUAoBQCgFAKAUAoBQCgFAKAUAoBQCgFAUt7CxkJCk/b5Vw/K4V9mVKUINr6L6F6myKjps8s4WEikqR9vlXnjMLIhlQlODSX0FtkXBpM9urNgxIGQTnavvIcRfG5yhHqi3vsK7o6W33RJ4fblMs3h0rV4bAsxlK21d9dl7kN9in2RCmjd2JKtv8qwsvHy77pWOEvp29ixCUIpLZa2TkoNQII2Oa7HjbbJ0L1ItSXbv7lKxJS7eCTWgeBQCgFAKAUAoBQCgFAKAUAoBQCgFAKAUAoBQCgFAYLpyEYjqBVPPtlVjznDyke4JOSTKn16T4v0CuL/jWb+v7L/wu+hD4JUF4RGWbc5wK2sXlbFhSute3vS9iCdS9TpRgXiL5ycEeFZkP8QZKnuWtfGiZ40daRarKCuruxmuyrvjKr1V41spOLUukw2Vzrz8j+iqPG8isvr+j+x7trcNHK+cucb23v54Yp9KIwCrojOMop6lSepNdXjYtU61JruZll01JpDkznG8uL+CGWfVG5YMuiMZxG7DcKD1Ar5k4tUKnKK7o+1Wyc0mzpFxxBtRC7AfevzfN5271XGrsl2+dm1Xjx6dyJVjdawQeorZ4nknlxcZr8y+6ILq+h/Q9mu9MgXu7/v0r3k8nGnKjT8+fp8HyNTlBs+eJTMgBU4yai5vLtx64yqens+0QUnpkD16T4v0Cua/jWZ+v7L/AMLXoQ+C3tmyqk9SBXc4s3OmMpPbaKM0lJpGarB5FAKAUAoBQCgFAKAUAoBQCgFAKAUAoBQGC7UlGA6kVSz65WY04RW20z3W0pJsqPVH+E1xH8Iy/wBDL/rQ+SVDaExFSMHORmtvG4u2eDKmxae9rZXlalZ1IjixcnGMfOsqPCZcrOlx7fPsTPIhreybdowjCICe4/QV0HI0WwxY0URb9u3wVqpRc+qTItrC6MDpPgfpWPx2JmYt6n0PXv8AsT2zhKOtnNOdOVbye/nlit2dGYFWBQZwijvYHqDX6bi5NUKlFvTMO2ubk2ke8kcq3kHEIJZbdkRC2piUIGYnUdGz1Ir5k5NU6nFPuKqpqabR0q4sWDe6MivzHN4TIja3WuqLf8tm3C+PTpkmxtzGCT1PdWzxPH2Ylc5z/wBTXZfsRXWKbSRCe3kYklTk71z9+Bm22SslB7ZYjZWlrZJuUd41905B38uta2bRk5GJXFxfVF9/2IYSjGbe+xF9Uf4TWG+Iy9f6GWPWh8lxbLhVB8BXeYkZQojGS7pIz5NOTaM1WTyKAUAoBQCgFAKAUAoBQCgFAKAUAoBQFXf3hDaV2x1Ncpy/L21W+lV215ZappTW5CwvCW0tvnoa9cPy1ttvpW99+GLqVFbRIvrrRjHU/q760eV5H8KopeW/t7kdVfWe3cv5Isp8MH717z8lrDdtT9to+Vx/Oosq/Wn+M1x/8Vy/1v7F70IfBC5n5jaysjMBqkZuzTV01HJyfkACa7b/AA715dCdj2+/f6GblyVT7I5vZ+kK+jk1vKJFzkxsqgEeAKgEf4611U8Gpx0l3M6ORNPudjHFo/VRdk4jMYmyfhK6vOsbofX0e5e6l09RR8gc0+0IpNYAkjc5UfvbElPIZX+T86nycf0mvqR02daZz/mnmq8ivbiNLmRUSRlVRjAAOwG1X8fGqlWm13K1tslJpMn+j3mS6nv445rh3Qq5KtjGykjoKjzaKq6XJI9UWSlPTZ0Oa/Yn3Tgf461+ZZfN5E7X0Ppj8e7NuFEenuTrC5Lgg9RW/wAPyDy4NT/1L7le6tQf0PJLzEoTu6H691ebuVVeYqPbw/3Cpbh1E0VtohPa+gUAoBQCgFAKAUAoBQCgFAKAUAoBQCgK2+sizal7+ormOW4ay631avL8os03KK0xY2RU6m7ugr7xPEWUWerb59kLrlJaRiureR2J0/TcdKp8jx+ZlXufT28Luj3VZCMdGRIX7JkI+m48at04eX+BlROP7eDxKcPUUkRvUZPh/SKx/wCB5n6V/Mn/ABECHzFy2b2zMBIRw2tGO4DDI3x3EEj712PARtwqUrF379voUMtK3wc8s/RnePIFkCRpnd9Qbb+CBuT9cV08+QrUfy+TPWNLfc3PnvhFxJaRWVnFqjAAc6lX3YwAi+8RncZ+wqli2Vqx2WMntjLpUYmtcnct8QsbtJjB7h9yQB0/A2MnGruOG+1Wcm+m2DW+/sRVVzg9mHmXke9mvJ5Y4gUeRmU60GQTtsTXqjLrhUovyfLKZOTaJ3InJ93a3yTTRBUCuCdat+JSBsDnrUWZk120uCPdNUoT2zfJuHsD7u4r85y+BvVrdXhmxDIj09yXaW5jUnqx/wAAVs8dx88KiWu82QW2Kcl8EFrKQnONz8xXOz4jOnPrce7fyi0rq0tFtbE6Rq2PfXZ4bs9GPqr8xRnrfbwZqtHkUAoBQCgFAKAUAoBQCgFAKAUAoBQFZzHIUs7hlJVlhkII2IIQkEHuNeq1uaX1PM3qLOD/AOUd3/rc/wDSN/bXQehV8IzvVl8m6cq80SwcMurmR2ldZVSPtGLYLKoHXuyc4qhfjxldGCWtk9drUHLyaxHztfLJ2nrLk5zpOCn004xj6VbeHV060Q+tPe9naODcZWezS7bCK0etvBcZ1fYEGsWdbjY4F+M9x6jXuQucTfSzxvsdRkiH+y2Gn6jYn86rGTjemotf8/uR1W9baNb9KXFp4b5UinkjXslOlHKjJZ98D6VZwaoThtrfchyJyUkkzW+DcwXTXUCtdTENNGCDIxBBkUEHfwqzbRWoN6RFCyTfk2fnrm+f1p4IZDEkR0krsWbbOT3DO2B4Vyl90lLpR33FcXTKlW2rbfhE/wBHXNc00xtp2L5Usjn8QK9Qx7xjv+Vese2UnqRX5rjaqYK6pa+V7Frz3zYbJ4Y492LCSQf7IHBX5Ft/5tSXW9DWinxnG/iYzlLwlpfubba3CyosiHKuAwPiCMipk9raMicHCTi/KOETcfugzD1mbqf3RvH61mu2e2kzv68HHcIvoW2vj6Gz8hcflU3Us8skiwwGXSzFvwnO2eh7qtYfVZPpbMLn6KaaoyhFLz4NZu+d76SQyesMm+QiYCj5Yxv966eOHUo6a2zindLe0zrPInH2v7QSuAJFYxvjYEgA5HhkEffNZGTSqp9K8F2qzrjtlRwfnYTcVktsjsT+TiP+0jzqP8rfH5o8alsxOmlT9/c8Rt3Y17G91TLAoBQCgFAKAUAoBQCgFAKAUAoBQEDjls01tNEmNUkboudhllIGfua+wepJs8yW4tI5D+xlfeEP9If7tbH8QqKP4aZtnLPI8i2NxaXWkds4dWjOrBVRg9BuCOlVLstO1Th7E9dOoOMvc1yL0WXXaaWkiCZ/GCxOPkmOvyz96svkIdO0nsi/DS2bnzRwGY8PSxsgunARy7afcXfHTcsev3qlTbBW+pYT2Ql0dMTUOBcj8RtLiOdFiyjZI7Tqp2ZeneM1bty6bIOLIIU2Qkmi45/5Oub66WaER6RGqe+2k5BYnuPiKixMqFMWpEl1Upy2ik4Z6Ob2OeKRhFpSVHOH3wrqxx7vXAqeedXKDSI4480zYOcuQ3uJ2uLdly+7o5x72MZU/PHSueto63tHX8bzMaK/StXZeGTOSOTGsnM8zAyEaVVc4UHGdzjJOAK9U09HdkHK8qsqKrgtRXz7mvcb5Nv7q4knZY/fbYdp0UbKOncMVFbTOUtmlh8th49Ma477ee3ubjyLYXNtbmC5C+435Mq2r3TuVP0OfP5VYqjKMdMxOTupuu9Snffz2NDk9Hd6WYgRbkn8fifpVV48m20dBXz2MopPe9a8fQ2Hkvk6a3acXKoY5ojFhW1ZBO+dttqsY9cqpdRk8vyFOXXGMN9voa/d+iy6EhWKSJo87OxKkD+EoB3+n6K3o8hHp/Mu5y0sZ77eDdYeXpbLhrWtoQ0zZy7HQNT4DMOuMLsB8hVB3Ky7rn4LHQ4w1HyaDB6OeIRsroIwyEMpEnQg5Hd41oPNpa0VljzT2djsWcxqZVCvpGoA5AbG+D3jNZD1t68F5eFskV8PooBQCgFAKAUAoBQCgFAKAUAoBQCgOU+l+7kjuIAkjoDG2QjMufe78GtPj4RlGW1sp5Laa0zRbfic+tfy8v4h+6P4j51fnVDpfZFeMpb8m7+k3mmdbk2sMjRogBYodJZmGrqN8AEbfWqWFjwlHrktk91st9KMHo35qn9bS2lkaSOXIGslirBSwIJ3wcYxX3Mx4dHXFaaPlFr6lHezavSVzO1nHHHC2JZGDfREIJz+cQF+mqqmHj+rJuXhE99nSuxZ3vFFueFSXEZwHgdhg7q2k5GR0III+1VL4uvqT9i7g6ndD4bRxn2hN+/S/wBI/wDbWV6kvk/Qvw1H6F/JG5cscdktuF3U2pncTKiFyXwWVBnfuG5xViuySrcvJg52FXbnV1JJJrvrsawnMd2snai5l1ZzuxI+6n3cfLFQ+rNPezYfHY0odHQv7+p2ThHGlksUu5MIOzMj+A051Y+WQcVpVN2Ja9zhMypUWyhvsjW/R5zg15NPFLszMZYh4R7Ap/J90/PJ8Kv5eL6UYyX/ACUKbetstPSZKycMmZGKsDHhlJUjM0Y2I3qHEipXJM9XtqHY4r7Tn/f5v6R/7a3PRh8Iz+uXydo9GMrPw2NnZmOqTdiWP427zWJmJRtaS0aNDbh3NsqsSigFAKAUAoBQCgFAKAUAoBQCgFAKAUAoDRfSByfNxCWJ4njUIhU9oWG5bO2lTV3FyY0pqS8le6pza0axF6LbsMD2sGxB/E/cfzKsy5CtrWmRLGls2nnjkX15xPFIElwFYNnSwHQkjcEeODVXGy3UmmuxLbR1d15MXJPIPqUvrE0ivIAQioDpXIwTk7k426DGTX3JzHbHpihVR092VfNHI17e3Uk5kgAJwil391Bso/B9z8yalozK6oaS/c8WUznLZact8rXdvZ3NpI8RWVW7PSzHS7KVbOVGx2O3z8aq5lsLu8fJawd0WKUvCezX/wBjK6/fIP5z/wBysj8JL5Ow/wAw0fpl9jZuX+S2jsp7S5ZSJn1AxknGFUA+8BuCuanhTqLi/cycvlFZkQuqTWvkoY/RfN2mGnj7PP4gDqx+adgfuaiWI9+TRl/iKHR2g9/Y2fmnl2aWxjsrQoiDAcyMwJRNwNgc5bBJ+XzrTxJwql1S9vByeXKd7cm+78mp8H9Ht9azxzpJBqjYNjW+46Mp9zvBI+9XrcyqcHFplWOPOMk0b5zjwl72ykt4yqu5QguTj3ZFc5IBPRT3VQx7FXZ1MsWwcoaOdfsVXf77b/zpP7laf8Rr+GVfw0jovJXB3srNIJCpZSxJTJHvMWHUA99ZuRarLHJFqqHTHRfVCSCgFAKAUAoBQCgFAKAUAoBQCgFAKAUAoBQHGvSBx6aS7khDsscR0BVJAJwCWbHXc1n32y6unwdlw+DVGhWtJt/Psif6MeOy+serO7PGykrqJbSy77E9ARnb6VJjWSb6WV+dwqlV6sVprzr3Lf0ic0tbSQwwn31YTSfmg+6h+u/6K9329LSRT4jjlfCc5rtrS/f+hP50vVn4Q8yHKusbD7uux+Yr3bLdbaK3HUuGcq5rw9HHKztv5O39OPwvsbtBxmS14LEImKtLNImsdVALE6fAnGM1a9SUavqYEsOu/kpda7RSevGzWbDjU9vIJY5X1A5OWJDfJweoqCNkk97Na/Both0Siv8AhHaOKcdWCxN2R1jDKp72cDSvmf11oSmlDqZw9GJK3I9CPz/0Ufo15ga5ieGVtUsZLZPVkc5z9jkfTTXii3qT2X+awVjzU4L8rX3RzHjh/wC13H8fL/WNVKxvrfc6nDhF49fbvpfBsXor/wBIf+k/60qXFf5nszeejGOMtLXde37nY6vnHCgFAKAUAoBQCgFAKAUAoBQCgFAKAUAoBQCgFAaVzbyIt5L28cnZyH8WRqVsbA+IONvtVe2hTe15Nnj+Yniw9OceqPt8knlDk1bAmRn7SVhp1Y0hV6kKNzvgZPyr1VSofuR8jyksxKOtR+DXuK+j64uJnnkuYsuxbo2w7h9hgVFPHcm22aONzdNNca4Vvt9fLLSy5QnXh8tk06EOwaNgD7vvBmBHgSM/UmvcaX0dOylbyVby45EYNa8lJ+xbL/rMf8xv7ai/CP5NH/MkP9v7/wBDYoOTkXhws7iQbOzrKvu6WJJBGr64x31P6S6OlmZLlJvL9epeV48lDw/0dxiQGa7jeMH8KYUsPAkscD/G1QrHintvsaF/O2Shqutp/L7mw84cuS8QWNYpo0iTJxuct0B93bAGR9zU1tbs0l4M3js6GHKUpwbkyr5d5EuLO5SdZ4yF2ZQGGpDsw/5/UCo68dwe9lvO5irJpdfR+37kbiHo1llmlkFwgEkjyAFG2DuWwd/nXyeNtt7JaefjXVGHR4S9/wChZ8n8kSWNz27TI40MmFUg7kb7n5V7qo6HvZV5Hlo5dfpqGu/zs3mrBiCgFAKAUAoBQCgFAKAUAoBQCgFAKAUAoBQCgFAKA8NAcP584pJcXkqOToicoidwC7Zx4nrms26cnNxO54nEqqx4y13l32Xfoq4rJ27WxYtGULgE50lSB7vgDnpU2LY99LM/nsWuNatitPf8yd6QeaWhuoYoT+0MJZMd5I2Q/LST/OHhXq67pkkiHieNjdTOdi8rS/8ASx9IN4s/CO1Q5WRomH0LDr8693Pqr2itxFUq89Ql5XV/0zkWgeArO7nZ9jtvo3H+bIP5f9a9adD3BHB8v/8Asn/fsbPUpnCgFAKAUAoBQCgFAKAUAoBQCgFAKAUAoBQCgFAKAUAoBQHhoDT+Z+Q47yXtlkMUjfiwuoNjbJGRvjvzUFuPGb34Zr4PMW4sOhrqXt9CdytynHYKxVi8jjBkYY2HcoHQZ3r3XUoLt5K+dyNmW119kvY1S/8AR9rlZ5b9A8jFjqTBJJ7gXqCWOm9tmtTzfRWowqekv79i5j5Kf1BrFrnKmQOjaPwgEMVxq3BP66kVP5OnZSfKr8WsmMO/ut+e2ip/YrP+t/8Atf8A7qP8Ivkvf5kl/t/f+hu3LXCvU7ZLfXr0avexpzqZm6ZOOtWYR6VowcvI/EXOzWtlrXorigFAKAUAoBQCgFAKAUAoBQCgFAKAUAoBQCgFAKAUAoBQCgFAReIzGOGR1GSqMwHiQCRXyT0j3VFSmov3Pz1dXDTOZJGLu25Y75z/AMqyXJt7bP0eumFcVCKWjrPos4hJLaMshLCJ9Csdzp0hsZ78Z/VWhjSco9/Y47nKIVZC6VrfsbtU5jHPOFSXPGJJZRdSW9vG+hFh91m78sfoQe/r8qAycauLiB7bhcNy5kmJZ7h93EZZsAfQK3z93uzQGLij3HCJoJPWpJ4JX7ORZjqIO26nu2yftg5zQEPi3H7i24pPIHdreB4xJFkkBJEUZC9PxHzI8aAuLTisrcSvRE7SItsskMeSVLGOJl0j5knzoCo5RuTdurS8SmS4EmWtydCkBs6VXYHI8OnhQF9wu+kbjd1CZGMaxKVQk6QdMW4HQdT50BGg4hKeJ8Qj7V9EcGpF1HCt2cZyo7jknzoCRyW0t3wr355BI5cdrklxhtsE0BR2dhcycRmsvaNwBEgcPqOTkJtjP8L9FAZOcb25M7w208iizthJIVJGpsrnVjqdJz50BvfAr8XNtFMP3RAx+Rx7w+xzQE+gFAKAUAoBQCgFAKAUAoBQCgFAKAUB4RQGk8R9G1vJKXSSSME5KLpI/k5G1V5Y0W9m3Tz19cFBpPXuzaOEcKjtYlhiXCr9ySepY95NTxiorSMm++d83Ob22T6+kRz/AIdw694VJKlvbi5t5G1qA4RlPTfPywOhzgdKAzca4Xd3BtuIRwiO5hJDQM4bKBjpAbpnBPh+I+FAfF5YXnFJ4fWLf1aCFtbAuHZztsMfTH3J+VATLTgLvxC/aaP8hcIqK2R73uqDjByMEd/hQFZyhwC7s7i4Zo9emExwsWXD6WXsx1yowB16UBi4twu74jLFqsFtXRwz3GtWJA8NO58R16DpQFnxbh1zbcRa+toe3WWMJIgYIwICjIz+av6aAcC4LcF7y8uECSXKFEiBDEDTgZI27lH27qAhcqvxCygS39n6gGJLmVBszZOwz0zQFtw7hcycYuLloyIniCq+RuQI9sZz/wCU0BVcJ5Oe5e5nuzNC8sh0rHIBlCNtenORvjHyoC49HtjPbW7286FdEh7M5BBRt9sE497J+9AbVQCgFAKAUAoBQCgFAKAUAoBQCgFAKAUAoBQCgKDljmQXmtWTs3Qkhc6tUepkDqcDbUrAjuIoCZwTivrETyMoTRJLH1ztE7JqJ266c/KgIfK/MXrnaao+zK6XUZzqhkBMb9BjODt3YoD08ammkdLSFHWJtDyyuUTWPxKgVSWI7zsKA+pOMSxyW0MsSB7hpFbQ5YLoUsCMqM58NsfOgPk8ZmmkkS0iR1ibQ8srlFLjqiBVJOO87CgMf+UpFvcu0Wia1UmSEtkfh1KVcDdWHfj7UBntOPiSze5CYeJXLxE7rIgJKk/qOOhBoDLd8Y7Oy9aK5JjVgmeruBpXPzZgM0B98E4r6xb9qU0OC6umc6XjJVlzjfcUB98A4ibq1iuCukyoH0g5xnuzgZoCwoBQCgFAKAUAoBQCgFAKAUAoBQCgFAKAUAoBQCgNC4ZZv6jDeQDM1vJOdI/dIjPJ2kZ+oGR8wKAxQXmvhTJCfevLqWGI9NppnJY+GI9RoCwMc1pe20soiWORfUvyWvA21Q6tX8JSo/OoDPyheJAslpMwSaKWQ4chdaO5dXXP4gQ36KA++Nzq99w5kYMO0mGVII2iIO4oD55Su0gE1rKypLHNI+HIXUkjl1kXPUEHH2oCq4pIJ14ndR7xerCBXHR2QOzlT3gagM0Bm5kgNtE1yn7VPB2Nwo7mMemKXH1IU/IjwoDLds8wsLWLSWWNLpw+dOmNVCBtO+7nP8mgM/B2kgu7mCbQDOnrKdnnTkDRIBq3zsp+9ASOR7+IcPtUMqauzUadS5z4YznNAbLQCgFAKAUAoBQCgFAKAUAoBQCgFAKAUAoBQCgFAU9txaIAIkbDO6IqgatWs5XBwPwOTnHT50B8Q31vqVVixpYb6FAjeR3iwe8MXVgcD74OaAmcYu4IkDXBULqGkMNRL9VCLgkt4YGaAhxXNvetoeBmKjUO3gZRjIGVMi47+lAfUFxam5FsqoJYFMiqExoDAZ0HGAcMMgb70BmuxbzT+ryxpJIqCXDoGwhYrkEjHUdKA+7q4hjaO2YD8sGVE05UhRlhjGAMeNAV8nMdsQ6ESMiFo3IgldAVOlgSFK4HSgLSwaGRRNDoYMoCumN1HRQR3Dw7qAj8P4hb3bO0ZDtCxjJK7qT1CkjocdRscUBWvfWMcjKLfLRNhmjtmcKwwfxIhAO4NAXvD7+OdBJE4dTtkeI6g+B+RoCTQCgFAKAUAoBQCgFAKAUAoBQCgFAKAUAoBQCgKNbGGKKN0kVNLAiXC+8WygD/ABZ14+pGKAyR8ARX7TUS+VbWQM5EkjtjbYMJGUjuGKAgz4bjEYfolqzRA9NZkAkI/hadI+hoDYppQilmOAoLE/IDJNAc4t77QsN80UyubhppXaMhOwuPyeNXgEERH5tAbSh/zw3+5L/XtQHxx7/SPD/rP/VUB98l/tM/+93H9a1AVEN/6qnE3i/AJgsIHTt3RFYKP4xh980B5wF1tbu3jEcqLLAIGMqFA0sWXUjPUkF/0UBc8rftt9/vZ/qoqAx8EAHEb0J+DEJYDp2xVtX306c0BstAKAUAoBQCgFAKAUAoBQCgFAKAUAoBQCgFAKA15uFNJEkEjqqIG3jbJbKsgyGXAGGbx3x4UBdW7FUXtGXVpGojYFsbkZ7s0BF4twiK6Cl8hkOpJI2Kup7yrD9I6GgIjcADRyRSXVxIJEMZDMmynGcBVG5G2T3E0BYXlhHLC1uw9xk7Mgbe7jG3higK645eQusvrE0bLEsGtWUZRSSNWVOTk0Blj4GpeCUzSSNAXKsxU57QaTqIXcAdMYoCPHy0qlwl1cKsjvI0aOqjU7FmwQuobnxoCSeBwBIolGlIZBKqKRguucF87tuc/WgJHFLCO4VA7EdnIsqspAIdDkbn7j70BAPLy9pI6XM8fbN2jpGyAFiAuR7uobKOhoCx4bw+K2Ts4xpBJY5JJZj1LM27H5mgJhYDqaA9oBQCgFAKAUAoBQCgFAKAUAoBQCgFAKAUBjn/AAN9D+qgOH8unh/Yn1wTGTUcdnnGjC46d+dX6KA2vm+wjm4rZW7gmNogpGSDgGTG437hQHxxqy9jXdtJayOIpn0SQsxYYBUHGfENt3gj50BP4d/4iuP4kf8AwgoD1T/3iP8AEf8ASKAr+AcP9tSzXN07mJH0RwqxUAdd8fLHzJzQG4Q2cPC7SUxAhEDS4Ylt8dMn6AUBzzlkNaXNldO2Rea1kz4s+Bn6ko3nQEr0h8tw25ikj16p5jry2R73vHA7tzQFjzpwCGx4ZKsOrDyxsdTatwcbUBC46htk4Xfr0RI43+mkEf8ACXHlQFnxgeu8aghG8dsnat4ZOGH/ANf6aApec42vbq7dWOLKJQuDj3gwLf8AX/NFAdF5a4j6zaQzd7oNX5w2b/iBoCzoBQCgFAKAUAoBQCgFAKAUAoBQCgFAKA+JlypA7wR+igOc8tWHFLCEwx2sLBmLku4zkhRjZht7tATuZOFXj3lreRQK7RRjWutVHae9qAyenvdaA+05fu726iuL7s444TqSGM6t8g+8em5Azuc4xgUBk47wW6ivxf2apIWTRJExC52A2JIHQL37Fe+gMnLXBLk3kl/eBUdl0JEh1aRsNyNug8T1JoCBDwK+4dPI1isc0Mp1dk50lTv4kdM4yDuMbUBK5htr+84f2RgRJXkAZVcYEQ94ZJO51ADagIPH/R4gtwbND6wpU5Ln3sfi/EcA53+1D4WHOPBrm8gtNMY7RHV5RqUYOkasEnB3z0ofSw594XLd2ZihXU5dTgkLsDk7k4oDFxTgLz8JW1KjtViQAZH7YgG2enUEZ+dAReR+BT2wnnuFzPJhVGpTlUX3RkHAydvsKAgcv8grIkkl+h7Z5Gb3XOwPf7hwTkk0Bb+j/hdxaQPBOoAEhaMhg2Vbr0O24zv8VAbVQCgFAKAhe1I/E+RoB7Uj8T5GgHtSPxPkaAe1I/E+RoB7Uj8T5GgHtSPxPkaAe1I/E+RoB7Uj8T5GgHtSPxPkaAe1I/E+RoB7Uj8T5GgHtSPxPkaAe1I/E+RoB7Uj8T5GgHtSPxPkaAe1I/E+RoB7Uj8T5GgHtSPxPkaAe1I/E+RoB7Uj8T5GgHtSPxPkaAe1I/E+RoB7Uj8T5GgHtSPxPkaAe1I/E+RoB7Uj8T5GgHtSPxPkaAe1I/E+RoB7Uj8T5GgHtSPxPkaAe1I/E+RoB7Uj8T5G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4" name="Picture 1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2" y="33338"/>
            <a:ext cx="538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Coord_Pedag\Pictures\IMAGENES VARIAS\Consulyta Educativ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37" y="5661248"/>
            <a:ext cx="11787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prueba">
  <a:themeElements>
    <a:clrScheme name="m62-abstract-health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62A41"/>
      </a:accent1>
      <a:accent2>
        <a:srgbClr val="217BB2"/>
      </a:accent2>
      <a:accent3>
        <a:srgbClr val="FFFFFF"/>
      </a:accent3>
      <a:accent4>
        <a:srgbClr val="000000"/>
      </a:accent4>
      <a:accent5>
        <a:srgbClr val="AAACB0"/>
      </a:accent5>
      <a:accent6>
        <a:srgbClr val="1D6FA1"/>
      </a:accent6>
      <a:hlink>
        <a:srgbClr val="0C3E5C"/>
      </a:hlink>
      <a:folHlink>
        <a:srgbClr val="D90D49"/>
      </a:folHlink>
    </a:clrScheme>
    <a:fontScheme name="m62-abstract-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abstract-heal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6FA1"/>
        </a:accent6>
        <a:hlink>
          <a:srgbClr val="0C3E5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A41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1D6FA1"/>
        </a:accent6>
        <a:hlink>
          <a:srgbClr val="0C3E5C"/>
        </a:hlink>
        <a:folHlink>
          <a:srgbClr val="D90D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prueba</Template>
  <TotalTime>18</TotalTime>
  <Words>390</Words>
  <Application>Microsoft Office PowerPoint</Application>
  <PresentationFormat>Presentación en pantalla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prueba</vt:lpstr>
      <vt:lpstr>1_It’s not the design of your template</vt:lpstr>
      <vt:lpstr>Presentación de PowerPoint</vt:lpstr>
      <vt:lpstr>SUBSIDIO</vt:lpstr>
      <vt:lpstr>Presentación de PowerPoint</vt:lpstr>
      <vt:lpstr>CANAIMA EDUCATIVO</vt:lpstr>
      <vt:lpstr>FORMACIÓN CIUDADANA PARA LAS/LOS DOCENTES SOCIALIZADORES</vt:lpstr>
      <vt:lpstr>CONSULTA EDUCATIVA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Coord_Pedag</dc:creator>
  <cp:lastModifiedBy>Dir-Escuela</cp:lastModifiedBy>
  <cp:revision>6</cp:revision>
  <dcterms:created xsi:type="dcterms:W3CDTF">2014-05-27T12:57:58Z</dcterms:created>
  <dcterms:modified xsi:type="dcterms:W3CDTF">2014-06-04T16:11:19Z</dcterms:modified>
</cp:coreProperties>
</file>